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autoCompressPictures="0">
  <p:sldMasterIdLst>
    <p:sldMasterId id="2147483648" r:id="rId1"/>
  </p:sldMasterIdLst>
  <p:notesMasterIdLst>
    <p:notesMasterId r:id="rId18"/>
  </p:notesMasterIdLst>
  <p:sldIdLst>
    <p:sldId id="256" r:id="rId2"/>
    <p:sldId id="257" r:id="rId3"/>
    <p:sldId id="259" r:id="rId4"/>
    <p:sldId id="262" r:id="rId5"/>
    <p:sldId id="260" r:id="rId6"/>
    <p:sldId id="261" r:id="rId7"/>
    <p:sldId id="263" r:id="rId8"/>
    <p:sldId id="264" r:id="rId9"/>
    <p:sldId id="267" r:id="rId10"/>
    <p:sldId id="268" r:id="rId11"/>
    <p:sldId id="271" r:id="rId12"/>
    <p:sldId id="273" r:id="rId13"/>
    <p:sldId id="274" r:id="rId14"/>
    <p:sldId id="272" r:id="rId15"/>
    <p:sldId id="265" r:id="rId16"/>
    <p:sldId id="266" r:id="rId17"/>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59">
          <p15:clr>
            <a:srgbClr val="A4A3A4"/>
          </p15:clr>
        </p15:guide>
        <p15:guide id="2" pos="29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1"/>
  </p:normalViewPr>
  <p:slideViewPr>
    <p:cSldViewPr snapToGrid="0" showGuides="1">
      <p:cViewPr varScale="1">
        <p:scale>
          <a:sx n="108" d="100"/>
          <a:sy n="108" d="100"/>
        </p:scale>
        <p:origin x="1760" y="184"/>
      </p:cViewPr>
      <p:guideLst>
        <p:guide orient="horz" pos="2159"/>
        <p:guide pos="290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4" name="Google Shape;4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31" name="Google Shape;131;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 name="Google Shape;5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ac3ef8e758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 name="Google Shape;73;g1ac3ef8e758_0_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74" name="Google Shape;74;g1ac3ef8e758_0_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bc1b1f46d0_1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g1bc1b1f46d0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99" name="Google Shape;99;g1bc1b1f46d0_1_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1ac3ef8e758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 name="Google Shape;81;g1ac3ef8e758_0_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82" name="Google Shape;82;g1ac3ef8e758_0_2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ac3ef8e758_0_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g1ac3ef8e758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90" name="Google Shape;90;g1ac3ef8e758_0_3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bc1b1f46d0_1_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 name="Google Shape;107;g1bc1b1f46d0_1_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08" name="Google Shape;108;g1bc1b1f46d0_1_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ac3ef8e758_0_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 name="Google Shape;115;g1ac3ef8e758_0_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16" name="Google Shape;116;g1ac3ef8e758_0_3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ac3ef8e758_0_5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g1ac3ef8e758_0_5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24" name="Google Shape;124;g1ac3ef8e758_0_5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15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pic>
        <p:nvPicPr>
          <p:cNvPr id="25" name="Google Shape;25;p5" descr="LOGO.gif"/>
          <p:cNvPicPr preferRelativeResize="0"/>
          <p:nvPr/>
        </p:nvPicPr>
        <p:blipFill rotWithShape="1">
          <a:blip r:embed="rId2"/>
          <a:srcRect b="10713"/>
          <a:stretch>
            <a:fillRect/>
          </a:stretch>
        </p:blipFill>
        <p:spPr>
          <a:xfrm>
            <a:off x="6553200" y="228600"/>
            <a:ext cx="2057400" cy="635000"/>
          </a:xfrm>
          <a:prstGeom prst="rect">
            <a:avLst/>
          </a:prstGeom>
          <a:noFill/>
          <a:ln>
            <a:noFill/>
          </a:ln>
        </p:spPr>
      </p:pic>
      <p:grpSp>
        <p:nvGrpSpPr>
          <p:cNvPr id="26" name="Google Shape;26;p5"/>
          <p:cNvGrpSpPr/>
          <p:nvPr/>
        </p:nvGrpSpPr>
        <p:grpSpPr>
          <a:xfrm>
            <a:off x="6146800" y="0"/>
            <a:ext cx="2997200" cy="876300"/>
            <a:chOff x="6096000" y="3924300"/>
            <a:chExt cx="2997200" cy="876300"/>
          </a:xfrm>
        </p:grpSpPr>
        <p:sp>
          <p:nvSpPr>
            <p:cNvPr id="27" name="Google Shape;27;p5"/>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28" name="Google Shape;28;p5" descr="LOGO.gif"/>
            <p:cNvPicPr preferRelativeResize="0"/>
            <p:nvPr/>
          </p:nvPicPr>
          <p:blipFill rotWithShape="1">
            <a:blip r:embed="rId2"/>
            <a:srcRect b="10713"/>
            <a:stretch>
              <a:fillRect/>
            </a:stretch>
          </p:blipFill>
          <p:spPr>
            <a:xfrm>
              <a:off x="6502400" y="4152900"/>
              <a:ext cx="2057400" cy="635000"/>
            </a:xfrm>
            <a:prstGeom prst="rect">
              <a:avLst/>
            </a:prstGeom>
            <a:noFill/>
            <a:ln>
              <a:noFill/>
            </a:ln>
          </p:spPr>
        </p:pic>
        <p:sp>
          <p:nvSpPr>
            <p:cNvPr id="29" name="Google Shape;29;p5"/>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pic>
        <p:nvPicPr>
          <p:cNvPr id="30" name="Google Shape;30;p5" descr="logo.jpg"/>
          <p:cNvPicPr preferRelativeResize="0"/>
          <p:nvPr/>
        </p:nvPicPr>
        <p:blipFill rotWithShape="1">
          <a:blip r:embed="rId3"/>
          <a:srcRect/>
          <a:stretch>
            <a:fillRect/>
          </a:stretch>
        </p:blipFill>
        <p:spPr>
          <a:xfrm>
            <a:off x="6553200" y="228600"/>
            <a:ext cx="1920875" cy="609600"/>
          </a:xfrm>
          <a:prstGeom prst="rect">
            <a:avLst/>
          </a:prstGeom>
          <a:noFill/>
          <a:ln>
            <a:noFill/>
          </a:ln>
        </p:spPr>
      </p:pic>
      <p:sp>
        <p:nvSpPr>
          <p:cNvPr id="31" name="Google Shape;31;p5"/>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2" name="Google Shape;32;p5"/>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14:prism/>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6"/>
        <p:cNvGrpSpPr/>
        <p:nvPr/>
      </p:nvGrpSpPr>
      <p:grpSpPr>
        <a:xfrm>
          <a:off x="0" y="0"/>
          <a:ext cx="0" cy="0"/>
          <a:chOff x="0" y="0"/>
          <a:chExt cx="0" cy="0"/>
        </a:xfrm>
      </p:grpSpPr>
      <p:sp>
        <p:nvSpPr>
          <p:cNvPr id="37" name="Google Shape;37;p6"/>
          <p:cNvSpPr txBox="1">
            <a:spLocks noGrp="1"/>
          </p:cNvSpPr>
          <p:nvPr>
            <p:ph type="ctrTitle"/>
          </p:nvPr>
        </p:nvSpPr>
        <p:spPr>
          <a:xfrm>
            <a:off x="0" y="1"/>
            <a:ext cx="5486400" cy="9144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8" name="Google Shape;38;p6"/>
          <p:cNvSpPr txBox="1">
            <a:spLocks noGrp="1"/>
          </p:cNvSpPr>
          <p:nvPr>
            <p:ph type="subTitle" idx="1"/>
          </p:nvPr>
        </p:nvSpPr>
        <p:spPr>
          <a:xfrm>
            <a:off x="533400" y="1371600"/>
            <a:ext cx="8153400" cy="47244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39" name="Google Shape;39;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500">
        <p14:prism/>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3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100000"/>
              </a:lnSpc>
              <a:spcBef>
                <a:spcPts val="0"/>
              </a:spcBef>
              <a:spcAft>
                <a:spcPts val="0"/>
              </a:spcAft>
              <a:buClr>
                <a:srgbClr val="000000"/>
              </a:buClr>
              <a:buSzPts val="1400"/>
              <a:buFont typeface="Arial" panose="020B0604020202020204"/>
              <a:buNone/>
              <a:defRPr sz="3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100000"/>
              </a:lnSpc>
              <a:spcBef>
                <a:spcPts val="0"/>
              </a:spcBef>
              <a:spcAft>
                <a:spcPts val="0"/>
              </a:spcAft>
              <a:buClr>
                <a:srgbClr val="000000"/>
              </a:buClr>
              <a:buSzPts val="1400"/>
              <a:buFont typeface="Arial" panose="020B0604020202020204"/>
              <a:buNone/>
              <a:defRPr sz="3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100000"/>
              </a:lnSpc>
              <a:spcBef>
                <a:spcPts val="0"/>
              </a:spcBef>
              <a:spcAft>
                <a:spcPts val="0"/>
              </a:spcAft>
              <a:buClr>
                <a:srgbClr val="000000"/>
              </a:buClr>
              <a:buSzPts val="1400"/>
              <a:buFont typeface="Arial" panose="020B0604020202020204"/>
              <a:buNone/>
              <a:defRPr sz="3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100000"/>
              </a:lnSpc>
              <a:spcBef>
                <a:spcPts val="0"/>
              </a:spcBef>
              <a:spcAft>
                <a:spcPts val="0"/>
              </a:spcAft>
              <a:buClr>
                <a:srgbClr val="000000"/>
              </a:buClr>
              <a:buSzPts val="1400"/>
              <a:buFont typeface="Arial" panose="020B0604020202020204"/>
              <a:buNone/>
              <a:defRPr sz="3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100000"/>
              </a:lnSpc>
              <a:spcBef>
                <a:spcPts val="0"/>
              </a:spcBef>
              <a:spcAft>
                <a:spcPts val="0"/>
              </a:spcAft>
              <a:buClr>
                <a:srgbClr val="000000"/>
              </a:buClr>
              <a:buSzPts val="1400"/>
              <a:buFont typeface="Arial" panose="020B0604020202020204"/>
              <a:buNone/>
              <a:defRPr sz="3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100000"/>
              </a:lnSpc>
              <a:spcBef>
                <a:spcPts val="0"/>
              </a:spcBef>
              <a:spcAft>
                <a:spcPts val="0"/>
              </a:spcAft>
              <a:buClr>
                <a:srgbClr val="000000"/>
              </a:buClr>
              <a:buSzPts val="1400"/>
              <a:buFont typeface="Arial" panose="020B0604020202020204"/>
              <a:buNone/>
              <a:defRPr sz="3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100000"/>
              </a:lnSpc>
              <a:spcBef>
                <a:spcPts val="0"/>
              </a:spcBef>
              <a:spcAft>
                <a:spcPts val="0"/>
              </a:spcAft>
              <a:buClr>
                <a:srgbClr val="000000"/>
              </a:buClr>
              <a:buSzPts val="1400"/>
              <a:buFont typeface="Arial" panose="020B0604020202020204"/>
              <a:buNone/>
              <a:defRPr sz="3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100000"/>
              </a:lnSpc>
              <a:spcBef>
                <a:spcPts val="0"/>
              </a:spcBef>
              <a:spcAft>
                <a:spcPts val="0"/>
              </a:spcAft>
              <a:buClr>
                <a:srgbClr val="000000"/>
              </a:buClr>
              <a:buSzPts val="1400"/>
              <a:buFont typeface="Arial" panose="020B0604020202020204"/>
              <a:buNone/>
              <a:defRPr sz="3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4"/>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lnSpc>
                <a:spcPct val="100000"/>
              </a:lnSpc>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100000"/>
              </a:lnSpc>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100000"/>
              </a:lnSpc>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100000"/>
              </a:lnSpc>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3" name="Google Shape;13;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14" name="Google Shape;14;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98989"/>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5" name="Google Shape;15;p4"/>
          <p:cNvSpPr/>
          <p:nvPr/>
        </p:nvSpPr>
        <p:spPr>
          <a:xfrm>
            <a:off x="0" y="0"/>
            <a:ext cx="91440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6" name="Google Shape;16;p4"/>
          <p:cNvSpPr/>
          <p:nvPr/>
        </p:nvSpPr>
        <p:spPr>
          <a:xfrm rot="10800000" flipH="1">
            <a:off x="0" y="6705600"/>
            <a:ext cx="9144000" cy="198116"/>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17" name="Google Shape;17;p4" descr="LOGO.gif"/>
          <p:cNvPicPr preferRelativeResize="0"/>
          <p:nvPr/>
        </p:nvPicPr>
        <p:blipFill rotWithShape="1">
          <a:blip r:embed="rId4"/>
          <a:srcRect b="10713"/>
          <a:stretch>
            <a:fillRect/>
          </a:stretch>
        </p:blipFill>
        <p:spPr>
          <a:xfrm>
            <a:off x="6553200" y="228600"/>
            <a:ext cx="2057400" cy="635000"/>
          </a:xfrm>
          <a:prstGeom prst="rect">
            <a:avLst/>
          </a:prstGeom>
          <a:noFill/>
          <a:ln>
            <a:noFill/>
          </a:ln>
        </p:spPr>
      </p:pic>
      <p:pic>
        <p:nvPicPr>
          <p:cNvPr id="18" name="Google Shape;18;p4" descr="LOGO.gif"/>
          <p:cNvPicPr preferRelativeResize="0"/>
          <p:nvPr/>
        </p:nvPicPr>
        <p:blipFill rotWithShape="1">
          <a:blip r:embed="rId4"/>
          <a:srcRect b="10713"/>
          <a:stretch>
            <a:fillRect/>
          </a:stretch>
        </p:blipFill>
        <p:spPr>
          <a:xfrm>
            <a:off x="6553200" y="228600"/>
            <a:ext cx="2057400" cy="635000"/>
          </a:xfrm>
          <a:prstGeom prst="rect">
            <a:avLst/>
          </a:prstGeom>
          <a:noFill/>
          <a:ln>
            <a:noFill/>
          </a:ln>
        </p:spPr>
      </p:pic>
      <p:grpSp>
        <p:nvGrpSpPr>
          <p:cNvPr id="19" name="Google Shape;19;p4"/>
          <p:cNvGrpSpPr/>
          <p:nvPr/>
        </p:nvGrpSpPr>
        <p:grpSpPr>
          <a:xfrm>
            <a:off x="6146800" y="0"/>
            <a:ext cx="2997200" cy="876300"/>
            <a:chOff x="6096000" y="3924300"/>
            <a:chExt cx="2997200" cy="876300"/>
          </a:xfrm>
        </p:grpSpPr>
        <p:sp>
          <p:nvSpPr>
            <p:cNvPr id="20" name="Google Shape;20;p4"/>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21" name="Google Shape;21;p4" descr="LOGO.gif"/>
            <p:cNvPicPr preferRelativeResize="0"/>
            <p:nvPr/>
          </p:nvPicPr>
          <p:blipFill rotWithShape="1">
            <a:blip r:embed="rId4"/>
            <a:srcRect b="10713"/>
            <a:stretch>
              <a:fillRect/>
            </a:stretch>
          </p:blipFill>
          <p:spPr>
            <a:xfrm>
              <a:off x="6502400" y="4152900"/>
              <a:ext cx="2057400" cy="635000"/>
            </a:xfrm>
            <a:prstGeom prst="rect">
              <a:avLst/>
            </a:prstGeom>
            <a:noFill/>
            <a:ln>
              <a:noFill/>
            </a:ln>
          </p:spPr>
        </p:pic>
        <p:sp>
          <p:nvSpPr>
            <p:cNvPr id="22" name="Google Shape;22;p4"/>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pic>
        <p:nvPicPr>
          <p:cNvPr id="23" name="Google Shape;23;p4" descr="logo.jpg"/>
          <p:cNvPicPr preferRelativeResize="0"/>
          <p:nvPr/>
        </p:nvPicPr>
        <p:blipFill rotWithShape="1">
          <a:blip r:embed="rId5"/>
          <a:srcRect/>
          <a:stretch>
            <a:fillRect/>
          </a:stretch>
        </p:blipFill>
        <p:spPr>
          <a:xfrm>
            <a:off x="6553200" y="228600"/>
            <a:ext cx="1920875" cy="609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xmlns:p14="http://schemas.microsoft.com/office/powerpoint/2010/main">
    <mc:Choice Requires="p14">
      <p:transition spd="slow" p14:dur="1500">
        <p14:prism/>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geeksforgeeks.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en.wikipedia.org/wiki/Morse_code" TargetMode="External"/><Relationship Id="rId5" Type="http://schemas.openxmlformats.org/officeDocument/2006/relationships/hyperlink" Target="https://docs.python.org/3/" TargetMode="External"/><Relationship Id="rId4" Type="http://schemas.openxmlformats.org/officeDocument/2006/relationships/hyperlink" Target="https://tailwindcss.com/docs/installation"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
          <p:cNvSpPr txBox="1"/>
          <p:nvPr/>
        </p:nvSpPr>
        <p:spPr>
          <a:xfrm>
            <a:off x="370205" y="981710"/>
            <a:ext cx="8229600" cy="1618615"/>
          </a:xfrm>
          <a:prstGeom prst="rect">
            <a:avLst/>
          </a:prstGeom>
          <a:noFill/>
          <a:ln>
            <a:noFill/>
          </a:ln>
        </p:spPr>
        <p:txBody>
          <a:bodyPr spcFirstLastPara="1" wrap="square" lIns="91425" tIns="331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panose="020B0604020202020204"/>
              <a:buNone/>
            </a:pPr>
            <a:r>
              <a:rPr lang="en-US" sz="4000" b="1" i="0" u="none" strike="noStrike" cap="none">
                <a:solidFill>
                  <a:srgbClr val="3A30FA"/>
                </a:solidFill>
                <a:latin typeface="Calibri" panose="020F0502020204030204"/>
                <a:ea typeface="Calibri" panose="020F0502020204030204"/>
                <a:cs typeface="Calibri" panose="020F0502020204030204"/>
                <a:sym typeface="Calibri" panose="020F0502020204030204"/>
              </a:rPr>
              <a:t>Web Scraper </a:t>
            </a:r>
            <a:endParaRPr lang="en-IN" sz="4000" b="1" i="0" u="none" strike="noStrike" cap="none">
              <a:solidFill>
                <a:srgbClr val="3A30FA"/>
              </a:solidFill>
              <a:latin typeface="Calibri" panose="020F0502020204030204"/>
              <a:ea typeface="Calibri" panose="020F0502020204030204"/>
              <a:cs typeface="Calibri" panose="020F0502020204030204"/>
              <a:sym typeface="Calibri" panose="020F0502020204030204"/>
            </a:endParaRPr>
          </a:p>
        </p:txBody>
      </p:sp>
      <p:sp>
        <p:nvSpPr>
          <p:cNvPr id="47" name="Google Shape;47;p1"/>
          <p:cNvSpPr txBox="1"/>
          <p:nvPr/>
        </p:nvSpPr>
        <p:spPr>
          <a:xfrm>
            <a:off x="370205" y="3173730"/>
            <a:ext cx="3308350" cy="1640205"/>
          </a:xfrm>
          <a:prstGeom prst="rect">
            <a:avLst/>
          </a:prstGeom>
          <a:noFill/>
          <a:ln>
            <a:solidFill>
              <a:schemeClr val="tx1"/>
            </a:solid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lang="en-IN"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IN" sz="1800" b="1" i="0" u="none" strike="noStrike" cap="none">
                <a:solidFill>
                  <a:schemeClr val="dk1"/>
                </a:solidFill>
                <a:latin typeface="Arial" panose="020B0604020202020204"/>
                <a:ea typeface="Arial" panose="020B0604020202020204"/>
                <a:cs typeface="Arial" panose="020B0604020202020204"/>
                <a:sym typeface="Arial" panose="020B0604020202020204"/>
              </a:rPr>
              <a:t>Submitted By:</a:t>
            </a:r>
            <a:endParaRPr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ctr" rtl="0">
              <a:lnSpc>
                <a:spcPct val="150000"/>
              </a:lnSpc>
              <a:spcBef>
                <a:spcPts val="0"/>
              </a:spcBef>
              <a:spcAft>
                <a:spcPts val="0"/>
              </a:spcAft>
              <a:buClr>
                <a:srgbClr val="000000"/>
              </a:buClr>
              <a:buSzPts val="1800"/>
              <a:buFont typeface="Arial" panose="020B0604020202020204"/>
              <a:buNone/>
            </a:pPr>
            <a:r>
              <a:rPr lang="en-US" sz="1800" i="0" u="none" strike="noStrike" cap="none">
                <a:solidFill>
                  <a:schemeClr val="dk1"/>
                </a:solidFill>
                <a:latin typeface="Arial" panose="020B0604020202020204"/>
                <a:ea typeface="Arial" panose="020B0604020202020204"/>
                <a:cs typeface="Arial" panose="020B0604020202020204"/>
                <a:sym typeface="Arial" panose="020B0604020202020204"/>
              </a:rPr>
              <a:t>Kanwardeep Singh</a:t>
            </a:r>
            <a:endParaRPr sz="180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ctr" rtl="0">
              <a:lnSpc>
                <a:spcPct val="150000"/>
              </a:lnSpc>
              <a:spcBef>
                <a:spcPts val="0"/>
              </a:spcBef>
              <a:spcAft>
                <a:spcPts val="0"/>
              </a:spcAft>
              <a:buClr>
                <a:srgbClr val="000000"/>
              </a:buClr>
              <a:buSzPts val="1800"/>
              <a:buFont typeface="Arial" panose="020B0604020202020204"/>
              <a:buNone/>
            </a:pPr>
            <a:r>
              <a:rPr lang="en-US" sz="1800" i="0" u="none" strike="noStrike" cap="none">
                <a:solidFill>
                  <a:schemeClr val="dk1"/>
                </a:solidFill>
                <a:latin typeface="Arial" panose="020B0604020202020204"/>
                <a:ea typeface="Arial" panose="020B0604020202020204"/>
                <a:cs typeface="Arial" panose="020B0604020202020204"/>
                <a:sym typeface="Arial" panose="020B0604020202020204"/>
              </a:rPr>
              <a:t>2210990473</a:t>
            </a:r>
            <a:endParaRPr lang="en-IN" altLang="en-US" sz="180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48" name="Google Shape;48;p1"/>
          <p:cNvSpPr txBox="1"/>
          <p:nvPr/>
        </p:nvSpPr>
        <p:spPr>
          <a:xfrm>
            <a:off x="5290820" y="3174365"/>
            <a:ext cx="3308985" cy="1639570"/>
          </a:xfrm>
          <a:prstGeom prst="rect">
            <a:avLst/>
          </a:prstGeom>
          <a:noFill/>
          <a:ln>
            <a:solidFill>
              <a:schemeClr val="tx1"/>
            </a:solid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IN" sz="1800" b="1" i="0" u="none" strike="noStrike" cap="none">
                <a:solidFill>
                  <a:schemeClr val="dk1"/>
                </a:solidFill>
                <a:latin typeface="Arial" panose="020B0604020202020204"/>
                <a:ea typeface="Arial" panose="020B0604020202020204"/>
                <a:cs typeface="Arial" panose="020B0604020202020204"/>
                <a:sym typeface="Arial" panose="020B0604020202020204"/>
              </a:rPr>
              <a:t>Submitted To:</a:t>
            </a:r>
          </a:p>
          <a:p>
            <a:pPr marL="0" marR="0" lvl="0" indent="0" algn="ctr"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US" sz="1800">
                <a:solidFill>
                  <a:schemeClr val="dk1"/>
                </a:solidFill>
              </a:rPr>
              <a:t>Tkhitoliya Sir</a:t>
            </a:r>
            <a:endParaRPr sz="1800">
              <a:solidFill>
                <a:schemeClr val="dk1"/>
              </a:solidFill>
            </a:endParaRPr>
          </a:p>
          <a:p>
            <a:pPr marL="0" marR="0" lvl="0" indent="0" algn="ctr" rtl="0">
              <a:lnSpc>
                <a:spcPct val="100000"/>
              </a:lnSpc>
              <a:spcBef>
                <a:spcPts val="0"/>
              </a:spcBef>
              <a:spcAft>
                <a:spcPts val="0"/>
              </a:spcAft>
              <a:buClr>
                <a:srgbClr val="000000"/>
              </a:buClr>
              <a:buSzPts val="1800"/>
              <a:buFont typeface="Arial" panose="020B0604020202020204"/>
              <a:buNone/>
            </a:pPr>
            <a:endParaRPr sz="1800">
              <a:solidFill>
                <a:schemeClr val="dk1"/>
              </a:solidFill>
            </a:endParaRPr>
          </a:p>
        </p:txBody>
      </p:sp>
      <p:sp>
        <p:nvSpPr>
          <p:cNvPr id="49" name="Google Shape;49;p1"/>
          <p:cNvSpPr txBox="1"/>
          <p:nvPr/>
        </p:nvSpPr>
        <p:spPr>
          <a:xfrm>
            <a:off x="1035050" y="5615305"/>
            <a:ext cx="7044055" cy="92075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0" i="0" u="none" strike="noStrike" cap="none">
                <a:solidFill>
                  <a:srgbClr val="FF0000"/>
                </a:solidFill>
                <a:latin typeface="Arial" panose="020B0604020202020204"/>
                <a:ea typeface="Arial" panose="020B0604020202020204"/>
                <a:cs typeface="Arial" panose="020B0604020202020204"/>
                <a:sym typeface="Arial" panose="020B0604020202020204"/>
              </a:rPr>
              <a:t>Chitkara University Institute of Engineering and Technology (CUIET)</a:t>
            </a:r>
            <a:endParaRPr sz="1800" b="0" i="0" u="none" strike="noStrike" cap="none">
              <a:solidFill>
                <a:srgbClr val="FF0000"/>
              </a:solidFill>
              <a:latin typeface="Arial" panose="020B0604020202020204"/>
              <a:ea typeface="Arial" panose="020B0604020202020204"/>
              <a:cs typeface="Arial" panose="020B0604020202020204"/>
              <a:sym typeface="Arial" panose="020B06040202020202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US" sz="1800" b="0" i="0" u="none" strike="noStrike" cap="none">
                <a:solidFill>
                  <a:srgbClr val="FF0000"/>
                </a:solidFill>
                <a:latin typeface="Arial" panose="020B0604020202020204"/>
                <a:ea typeface="Arial" panose="020B0604020202020204"/>
                <a:cs typeface="Arial" panose="020B0604020202020204"/>
                <a:sym typeface="Arial" panose="020B0604020202020204"/>
              </a:rPr>
              <a:t>Chitkara University, Punjab</a:t>
            </a:r>
            <a:endParaRPr sz="1800" b="0" i="0" u="none" strike="noStrike" cap="none">
              <a:solidFill>
                <a:srgbClr val="FF0000"/>
              </a:solidFill>
              <a:latin typeface="Arial" panose="020B0604020202020204"/>
              <a:ea typeface="Arial" panose="020B0604020202020204"/>
              <a:cs typeface="Arial" panose="020B0604020202020204"/>
              <a:sym typeface="Arial" panose="020B0604020202020204"/>
            </a:endParaRPr>
          </a:p>
        </p:txBody>
      </p:sp>
      <p:sp>
        <p:nvSpPr>
          <p:cNvPr id="50" name="Google Shape;5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altLang="en-US"/>
              <a:t>Display Page</a:t>
            </a:r>
          </a:p>
        </p:txBody>
      </p:sp>
      <p:pic>
        <p:nvPicPr>
          <p:cNvPr id="3" name="Picture 2" descr="Screenshot 2024-03-19 152148"/>
          <p:cNvPicPr>
            <a:picLocks noChangeAspect="1"/>
          </p:cNvPicPr>
          <p:nvPr/>
        </p:nvPicPr>
        <p:blipFill>
          <a:blip r:embed="rId2"/>
          <a:stretch>
            <a:fillRect/>
          </a:stretch>
        </p:blipFill>
        <p:spPr>
          <a:xfrm>
            <a:off x="1028065" y="854075"/>
            <a:ext cx="7313295" cy="3338830"/>
          </a:xfrm>
          <a:prstGeom prst="rect">
            <a:avLst/>
          </a:prstGeom>
        </p:spPr>
      </p:pic>
      <p:pic>
        <p:nvPicPr>
          <p:cNvPr id="5" name="Picture 4" descr="Screenshot 2024-03-19 152218"/>
          <p:cNvPicPr>
            <a:picLocks noChangeAspect="1"/>
          </p:cNvPicPr>
          <p:nvPr/>
        </p:nvPicPr>
        <p:blipFill>
          <a:blip r:embed="rId3"/>
          <a:stretch>
            <a:fillRect/>
          </a:stretch>
        </p:blipFill>
        <p:spPr>
          <a:xfrm>
            <a:off x="1027430" y="3383280"/>
            <a:ext cx="7314565" cy="332041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altLang="en-US"/>
              <a:t>Code Snippets</a:t>
            </a:r>
          </a:p>
        </p:txBody>
      </p:sp>
      <p:pic>
        <p:nvPicPr>
          <p:cNvPr id="4" name="Picture 3"/>
          <p:cNvPicPr>
            <a:picLocks noChangeAspect="1"/>
          </p:cNvPicPr>
          <p:nvPr/>
        </p:nvPicPr>
        <p:blipFill>
          <a:blip r:embed="rId2"/>
          <a:stretch>
            <a:fillRect/>
          </a:stretch>
        </p:blipFill>
        <p:spPr>
          <a:xfrm>
            <a:off x="0" y="1360170"/>
            <a:ext cx="9144635" cy="5327650"/>
          </a:xfrm>
          <a:prstGeom prst="rect">
            <a:avLst/>
          </a:prstGeom>
        </p:spPr>
      </p:pic>
      <p:sp>
        <p:nvSpPr>
          <p:cNvPr id="5" name="Text Box 4"/>
          <p:cNvSpPr txBox="1"/>
          <p:nvPr/>
        </p:nvSpPr>
        <p:spPr>
          <a:xfrm>
            <a:off x="3936365" y="838200"/>
            <a:ext cx="1270635" cy="521970"/>
          </a:xfrm>
          <a:prstGeom prst="rect">
            <a:avLst/>
          </a:prstGeom>
          <a:noFill/>
        </p:spPr>
        <p:txBody>
          <a:bodyPr wrap="square" rtlCol="0">
            <a:spAutoFit/>
          </a:bodyPr>
          <a:lstStyle/>
          <a:p>
            <a:r>
              <a:rPr lang="en-IN" altLang="en-US" sz="2800"/>
              <a:t>app.py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altLang="en-US"/>
              <a:t>Code snippet</a:t>
            </a:r>
          </a:p>
        </p:txBody>
      </p:sp>
      <p:sp>
        <p:nvSpPr>
          <p:cNvPr id="5" name="Text Box 4"/>
          <p:cNvSpPr txBox="1"/>
          <p:nvPr/>
        </p:nvSpPr>
        <p:spPr>
          <a:xfrm>
            <a:off x="3642360" y="838200"/>
            <a:ext cx="1859280" cy="521970"/>
          </a:xfrm>
          <a:prstGeom prst="rect">
            <a:avLst/>
          </a:prstGeom>
          <a:noFill/>
        </p:spPr>
        <p:txBody>
          <a:bodyPr wrap="square" rtlCol="0">
            <a:spAutoFit/>
          </a:bodyPr>
          <a:lstStyle/>
          <a:p>
            <a:r>
              <a:rPr lang="en-IN" altLang="en-US" sz="2800"/>
              <a:t>index.html</a:t>
            </a:r>
          </a:p>
        </p:txBody>
      </p:sp>
      <p:pic>
        <p:nvPicPr>
          <p:cNvPr id="3" name="Picture 2"/>
          <p:cNvPicPr>
            <a:picLocks noChangeAspect="1"/>
          </p:cNvPicPr>
          <p:nvPr/>
        </p:nvPicPr>
        <p:blipFill>
          <a:blip r:embed="rId2"/>
          <a:stretch>
            <a:fillRect/>
          </a:stretch>
        </p:blipFill>
        <p:spPr>
          <a:xfrm>
            <a:off x="67310" y="1257300"/>
            <a:ext cx="9026525" cy="538543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altLang="en-US"/>
              <a:t>Code snippet</a:t>
            </a:r>
          </a:p>
        </p:txBody>
      </p:sp>
      <p:sp>
        <p:nvSpPr>
          <p:cNvPr id="5" name="Text Box 4"/>
          <p:cNvSpPr txBox="1"/>
          <p:nvPr/>
        </p:nvSpPr>
        <p:spPr>
          <a:xfrm>
            <a:off x="3642360" y="838200"/>
            <a:ext cx="1859280" cy="521970"/>
          </a:xfrm>
          <a:prstGeom prst="rect">
            <a:avLst/>
          </a:prstGeom>
          <a:noFill/>
        </p:spPr>
        <p:txBody>
          <a:bodyPr wrap="square" rtlCol="0">
            <a:spAutoFit/>
          </a:bodyPr>
          <a:lstStyle/>
          <a:p>
            <a:r>
              <a:rPr lang="en-IN" altLang="en-US" sz="2800"/>
              <a:t>index.html</a:t>
            </a:r>
          </a:p>
        </p:txBody>
      </p:sp>
      <p:pic>
        <p:nvPicPr>
          <p:cNvPr id="3" name="Picture 2"/>
          <p:cNvPicPr>
            <a:picLocks noChangeAspect="1"/>
          </p:cNvPicPr>
          <p:nvPr/>
        </p:nvPicPr>
        <p:blipFill>
          <a:blip r:embed="rId2"/>
          <a:stretch>
            <a:fillRect/>
          </a:stretch>
        </p:blipFill>
        <p:spPr>
          <a:xfrm>
            <a:off x="-635" y="1360170"/>
            <a:ext cx="9144000" cy="535686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altLang="en-US"/>
              <a:t>Code snippet</a:t>
            </a:r>
          </a:p>
        </p:txBody>
      </p:sp>
      <p:pic>
        <p:nvPicPr>
          <p:cNvPr id="4" name="Picture 3"/>
          <p:cNvPicPr>
            <a:picLocks noChangeAspect="1"/>
          </p:cNvPicPr>
          <p:nvPr/>
        </p:nvPicPr>
        <p:blipFill>
          <a:blip r:embed="rId2"/>
          <a:stretch>
            <a:fillRect/>
          </a:stretch>
        </p:blipFill>
        <p:spPr>
          <a:xfrm>
            <a:off x="0" y="1360170"/>
            <a:ext cx="9144000" cy="5351780"/>
          </a:xfrm>
          <a:prstGeom prst="rect">
            <a:avLst/>
          </a:prstGeom>
        </p:spPr>
      </p:pic>
      <p:sp>
        <p:nvSpPr>
          <p:cNvPr id="5" name="Text Box 4"/>
          <p:cNvSpPr txBox="1"/>
          <p:nvPr/>
        </p:nvSpPr>
        <p:spPr>
          <a:xfrm>
            <a:off x="3642360" y="838200"/>
            <a:ext cx="1859280" cy="521970"/>
          </a:xfrm>
          <a:prstGeom prst="rect">
            <a:avLst/>
          </a:prstGeom>
          <a:noFill/>
        </p:spPr>
        <p:txBody>
          <a:bodyPr wrap="square" rtlCol="0">
            <a:spAutoFit/>
          </a:bodyPr>
          <a:lstStyle/>
          <a:p>
            <a:r>
              <a:rPr lang="en-IN" altLang="en-US" sz="2800"/>
              <a:t>result.html</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g1ac3ef8e758_0_59"/>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References</a:t>
            </a:r>
          </a:p>
        </p:txBody>
      </p:sp>
      <p:sp>
        <p:nvSpPr>
          <p:cNvPr id="127" name="Google Shape;127;g1ac3ef8e758_0_59"/>
          <p:cNvSpPr txBox="1">
            <a:spLocks noGrp="1"/>
          </p:cNvSpPr>
          <p:nvPr>
            <p:ph type="body" idx="1"/>
          </p:nvPr>
        </p:nvSpPr>
        <p:spPr>
          <a:xfrm>
            <a:off x="222885" y="1045845"/>
            <a:ext cx="8229600" cy="5092700"/>
          </a:xfrm>
          <a:prstGeom prst="rect">
            <a:avLst/>
          </a:prstGeom>
          <a:noFill/>
          <a:ln>
            <a:noFill/>
          </a:ln>
        </p:spPr>
        <p:txBody>
          <a:bodyPr spcFirstLastPara="1" wrap="square" lIns="91425" tIns="45700" rIns="91425" bIns="45700" anchor="t" anchorCtr="0">
            <a:noAutofit/>
          </a:bodyPr>
          <a:lstStyle/>
          <a:p>
            <a:pPr marL="488950" lvl="0" indent="-457200" algn="l" rtl="0">
              <a:lnSpc>
                <a:spcPct val="100000"/>
              </a:lnSpc>
              <a:spcBef>
                <a:spcPts val="360"/>
              </a:spcBef>
              <a:spcAft>
                <a:spcPts val="0"/>
              </a:spcAft>
              <a:buSzPts val="3100"/>
              <a:buFont typeface="Arial" panose="020B0604020202020204" pitchFamily="34" charset="0"/>
              <a:buChar char="•"/>
            </a:pPr>
            <a:r>
              <a:rPr lang="en-US" sz="2800"/>
              <a:t>GeeksForGeeks</a:t>
            </a:r>
          </a:p>
          <a:p>
            <a:pPr marL="31750" lvl="0" indent="457200" algn="l" rtl="0">
              <a:lnSpc>
                <a:spcPct val="100000"/>
              </a:lnSpc>
              <a:spcBef>
                <a:spcPts val="360"/>
              </a:spcBef>
              <a:spcAft>
                <a:spcPts val="0"/>
              </a:spcAft>
              <a:buSzPts val="3100"/>
              <a:buFont typeface="Arial" panose="020B0604020202020204" pitchFamily="34" charset="0"/>
              <a:buNone/>
            </a:pPr>
            <a:r>
              <a:rPr lang="en-US" sz="2800" u="sng">
                <a:solidFill>
                  <a:schemeClr val="hlink"/>
                </a:solidFill>
                <a:hlinkClick r:id="rId3"/>
              </a:rPr>
              <a:t>https://www.geeksforgeeks.org/</a:t>
            </a:r>
          </a:p>
          <a:p>
            <a:pPr marL="488950" lvl="0" indent="-457200" algn="l" rtl="0">
              <a:lnSpc>
                <a:spcPct val="100000"/>
              </a:lnSpc>
              <a:spcBef>
                <a:spcPts val="360"/>
              </a:spcBef>
              <a:spcAft>
                <a:spcPts val="0"/>
              </a:spcAft>
              <a:buSzPts val="3100"/>
              <a:buFont typeface="Arial" panose="020B0604020202020204" pitchFamily="34" charset="0"/>
              <a:buChar char="•"/>
            </a:pPr>
            <a:endParaRPr sz="2800"/>
          </a:p>
          <a:p>
            <a:pPr marL="488950" lvl="0" indent="-457200" algn="l" rtl="0">
              <a:lnSpc>
                <a:spcPct val="100000"/>
              </a:lnSpc>
              <a:spcBef>
                <a:spcPts val="0"/>
              </a:spcBef>
              <a:spcAft>
                <a:spcPts val="0"/>
              </a:spcAft>
              <a:buSzPts val="3100"/>
              <a:buFont typeface="Arial" panose="020B0604020202020204" pitchFamily="34" charset="0"/>
              <a:buChar char="•"/>
            </a:pPr>
            <a:r>
              <a:rPr lang="en-US" sz="2800"/>
              <a:t>Tailwind Documentation</a:t>
            </a:r>
          </a:p>
          <a:p>
            <a:pPr marL="31750" lvl="0" indent="457200" algn="l" rtl="0">
              <a:lnSpc>
                <a:spcPct val="100000"/>
              </a:lnSpc>
              <a:spcBef>
                <a:spcPts val="0"/>
              </a:spcBef>
              <a:spcAft>
                <a:spcPts val="0"/>
              </a:spcAft>
              <a:buSzPts val="3100"/>
              <a:buFont typeface="Arial" panose="020B0604020202020204" pitchFamily="34" charset="0"/>
              <a:buNone/>
            </a:pPr>
            <a:r>
              <a:rPr lang="en-US" sz="2800" u="sng">
                <a:solidFill>
                  <a:schemeClr val="hlink"/>
                </a:solidFill>
                <a:hlinkClick r:id="rId4"/>
              </a:rPr>
              <a:t>https://tailwindcss.com/docs/installation</a:t>
            </a:r>
          </a:p>
          <a:p>
            <a:pPr marL="488950" lvl="0" indent="-457200" algn="l" rtl="0">
              <a:lnSpc>
                <a:spcPct val="100000"/>
              </a:lnSpc>
              <a:spcBef>
                <a:spcPts val="0"/>
              </a:spcBef>
              <a:spcAft>
                <a:spcPts val="0"/>
              </a:spcAft>
              <a:buSzPts val="3100"/>
              <a:buFont typeface="Arial" panose="020B0604020202020204" pitchFamily="34" charset="0"/>
              <a:buChar char="•"/>
            </a:pPr>
            <a:endParaRPr sz="2800"/>
          </a:p>
          <a:p>
            <a:pPr marL="488950" lvl="0" indent="-457200" algn="l" rtl="0">
              <a:lnSpc>
                <a:spcPct val="100000"/>
              </a:lnSpc>
              <a:spcBef>
                <a:spcPts val="0"/>
              </a:spcBef>
              <a:spcAft>
                <a:spcPts val="0"/>
              </a:spcAft>
              <a:buSzPts val="3100"/>
              <a:buFont typeface="Arial" panose="020B0604020202020204" pitchFamily="34" charset="0"/>
              <a:buChar char="•"/>
            </a:pPr>
            <a:r>
              <a:rPr lang="en-US" sz="2800"/>
              <a:t>Python Documentation</a:t>
            </a:r>
          </a:p>
          <a:p>
            <a:pPr marL="31750" lvl="0" indent="457200" algn="l" rtl="0">
              <a:lnSpc>
                <a:spcPct val="100000"/>
              </a:lnSpc>
              <a:spcBef>
                <a:spcPts val="0"/>
              </a:spcBef>
              <a:spcAft>
                <a:spcPts val="0"/>
              </a:spcAft>
              <a:buSzPts val="3100"/>
              <a:buFont typeface="Arial" panose="020B0604020202020204" pitchFamily="34" charset="0"/>
              <a:buNone/>
            </a:pPr>
            <a:r>
              <a:rPr lang="en-US" sz="2800" u="sng">
                <a:solidFill>
                  <a:schemeClr val="hlink"/>
                </a:solidFill>
                <a:hlinkClick r:id="rId5"/>
              </a:rPr>
              <a:t>https://docs.python.org/3/</a:t>
            </a:r>
          </a:p>
          <a:p>
            <a:pPr marL="488950" lvl="0" indent="-457200" algn="l" rtl="0">
              <a:lnSpc>
                <a:spcPct val="100000"/>
              </a:lnSpc>
              <a:spcBef>
                <a:spcPts val="0"/>
              </a:spcBef>
              <a:spcAft>
                <a:spcPts val="0"/>
              </a:spcAft>
              <a:buSzPts val="3100"/>
              <a:buFont typeface="Arial" panose="020B0604020202020204" pitchFamily="34" charset="0"/>
              <a:buChar char="•"/>
            </a:pPr>
            <a:endParaRPr lang="en-US" sz="2800" u="sng">
              <a:solidFill>
                <a:schemeClr val="hlink"/>
              </a:solidFill>
              <a:hlinkClick r:id="rId5"/>
            </a:endParaRPr>
          </a:p>
          <a:p>
            <a:pPr marL="488950" lvl="0" indent="-457200" algn="l" rtl="0">
              <a:lnSpc>
                <a:spcPct val="100000"/>
              </a:lnSpc>
              <a:spcBef>
                <a:spcPts val="0"/>
              </a:spcBef>
              <a:spcAft>
                <a:spcPts val="0"/>
              </a:spcAft>
              <a:buSzPts val="3100"/>
              <a:buFont typeface="Arial" panose="020B0604020202020204" pitchFamily="34" charset="0"/>
              <a:buChar char="•"/>
            </a:pPr>
            <a:r>
              <a:rPr lang="en-US" sz="2800">
                <a:sym typeface="+mn-ea"/>
              </a:rPr>
              <a:t>Wikipedia</a:t>
            </a:r>
          </a:p>
          <a:p>
            <a:pPr marL="31750" lvl="0" indent="457200" algn="l" rtl="0">
              <a:lnSpc>
                <a:spcPct val="100000"/>
              </a:lnSpc>
              <a:spcBef>
                <a:spcPts val="0"/>
              </a:spcBef>
              <a:spcAft>
                <a:spcPts val="0"/>
              </a:spcAft>
              <a:buSzPts val="3100"/>
              <a:buFont typeface="Arial" panose="020B0604020202020204" pitchFamily="34" charset="0"/>
              <a:buNone/>
            </a:pPr>
            <a:r>
              <a:rPr lang="en-US" sz="2800" u="sng">
                <a:solidFill>
                  <a:schemeClr val="hlink"/>
                </a:solidFill>
                <a:sym typeface="+mn-ea"/>
                <a:hlinkClick r:id="rId6"/>
              </a:rPr>
              <a:t>https://en.wikipedia.org/wiki/Morse_code</a:t>
            </a:r>
            <a:endParaRPr sz="2800"/>
          </a:p>
        </p:txBody>
      </p:sp>
      <p:sp>
        <p:nvSpPr>
          <p:cNvPr id="128" name="Google Shape;128;g1ac3ef8e758_0_59"/>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4" name="Google Shape;134;p3"/>
          <p:cNvSpPr txBox="1">
            <a:spLocks noGrp="1"/>
          </p:cNvSpPr>
          <p:nvPr>
            <p:ph type="body" idx="1"/>
          </p:nvPr>
        </p:nvSpPr>
        <p:spPr>
          <a:xfrm>
            <a:off x="152400" y="914400"/>
            <a:ext cx="8915400" cy="56388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205867"/>
              </a:buClr>
              <a:buSzPts val="11500"/>
              <a:buNone/>
            </a:pPr>
            <a:r>
              <a:rPr lang="en-US" sz="11500">
                <a:solidFill>
                  <a:srgbClr val="205867"/>
                </a:solidFill>
                <a:latin typeface="Times New Roman" panose="02020603050405020304"/>
                <a:ea typeface="Times New Roman" panose="02020603050405020304"/>
                <a:cs typeface="Times New Roman" panose="02020603050405020304"/>
                <a:sym typeface="Times New Roman" panose="02020603050405020304"/>
              </a:rPr>
              <a:t>Thank You</a:t>
            </a:r>
            <a:endParaRPr sz="11500">
              <a:solidFill>
                <a:srgbClr val="205867"/>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35" name="Google Shape;135;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16</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pic>
        <p:nvPicPr>
          <p:cNvPr id="2" name="Picture 1" descr="23246922_1907.i109.039.p.m004.c30.programming development isometric icons-12"/>
          <p:cNvPicPr>
            <a:picLocks noChangeAspect="1"/>
          </p:cNvPicPr>
          <p:nvPr/>
        </p:nvPicPr>
        <p:blipFill>
          <a:blip r:embed="rId3"/>
          <a:stretch>
            <a:fillRect/>
          </a:stretch>
        </p:blipFill>
        <p:spPr>
          <a:xfrm>
            <a:off x="3992245" y="1322070"/>
            <a:ext cx="4694555" cy="4694555"/>
          </a:xfrm>
          <a:prstGeom prst="rect">
            <a:avLst/>
          </a:prstGeom>
        </p:spPr>
      </p:pic>
      <p:sp>
        <p:nvSpPr>
          <p:cNvPr id="55" name="Google Shape;55;p2"/>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3200">
                <a:latin typeface="Times New Roman" panose="02020603050405020304"/>
                <a:ea typeface="Times New Roman" panose="02020603050405020304"/>
                <a:cs typeface="Times New Roman" panose="02020603050405020304"/>
                <a:sym typeface="Times New Roman" panose="02020603050405020304"/>
              </a:rPr>
              <a:t>Outline</a:t>
            </a:r>
            <a:endParaRPr sz="3200">
              <a:latin typeface="Times New Roman" panose="02020603050405020304"/>
              <a:ea typeface="Times New Roman" panose="02020603050405020304"/>
              <a:cs typeface="Times New Roman" panose="02020603050405020304"/>
              <a:sym typeface="Times New Roman" panose="02020603050405020304"/>
            </a:endParaRPr>
          </a:p>
        </p:txBody>
      </p:sp>
      <p:sp>
        <p:nvSpPr>
          <p:cNvPr id="56" name="Google Shape;56;p2"/>
          <p:cNvSpPr txBox="1">
            <a:spLocks noGrp="1"/>
          </p:cNvSpPr>
          <p:nvPr>
            <p:ph type="body" idx="1"/>
          </p:nvPr>
        </p:nvSpPr>
        <p:spPr>
          <a:xfrm>
            <a:off x="152400" y="970915"/>
            <a:ext cx="8789035" cy="5659120"/>
          </a:xfrm>
          <a:prstGeom prst="rect">
            <a:avLst/>
          </a:prstGeom>
          <a:noFill/>
          <a:ln>
            <a:noFill/>
          </a:ln>
        </p:spPr>
        <p:txBody>
          <a:bodyPr spcFirstLastPara="1" wrap="square" lIns="91425" tIns="45700" rIns="91425" bIns="45700" anchor="t" anchorCtr="0">
            <a:noAutofit/>
          </a:bodyPr>
          <a:lstStyle/>
          <a:p>
            <a:pPr lvl="0" indent="-457200" algn="l" rtl="0">
              <a:lnSpc>
                <a:spcPct val="120000"/>
              </a:lnSpc>
              <a:spcBef>
                <a:spcPts val="0"/>
              </a:spcBef>
              <a:spcAft>
                <a:spcPts val="0"/>
              </a:spcAft>
              <a:buClr>
                <a:schemeClr val="dk1"/>
              </a:buClr>
              <a:buSzPts val="1800"/>
              <a:buFont typeface="Arial" panose="020B0604020202020204" pitchFamily="34" charset="0"/>
              <a:buChar char="•"/>
            </a:pPr>
            <a:r>
              <a:rPr lang="en-US" sz="2800" dirty="0">
                <a:latin typeface="Cambria" panose="02040503050406030204" charset="0"/>
                <a:ea typeface="Times New Roman" panose="02020603050405020304"/>
                <a:cs typeface="Cambria" panose="02040503050406030204" charset="0"/>
                <a:sym typeface="Times New Roman" panose="02020603050405020304"/>
              </a:rPr>
              <a:t>Introduction</a:t>
            </a:r>
          </a:p>
          <a:p>
            <a:pPr lvl="0" indent="-457200" algn="l" rtl="0">
              <a:lnSpc>
                <a:spcPct val="120000"/>
              </a:lnSpc>
              <a:spcBef>
                <a:spcPts val="0"/>
              </a:spcBef>
              <a:spcAft>
                <a:spcPts val="0"/>
              </a:spcAft>
              <a:buClr>
                <a:schemeClr val="dk1"/>
              </a:buClr>
              <a:buSzPts val="1800"/>
              <a:buFont typeface="Arial" panose="020B0604020202020204" pitchFamily="34" charset="0"/>
              <a:buChar char="•"/>
            </a:pPr>
            <a:r>
              <a:rPr lang="en-US" sz="2800" dirty="0">
                <a:latin typeface="Cambria" panose="02040503050406030204" charset="0"/>
                <a:ea typeface="Times New Roman" panose="02020603050405020304"/>
                <a:cs typeface="Cambria" panose="02040503050406030204" charset="0"/>
                <a:sym typeface="Times New Roman" panose="02020603050405020304"/>
              </a:rPr>
              <a:t>Problem Statement</a:t>
            </a:r>
            <a:endParaRPr sz="2800" dirty="0">
              <a:latin typeface="Cambria" panose="02040503050406030204" charset="0"/>
              <a:ea typeface="Times New Roman" panose="02020603050405020304"/>
              <a:cs typeface="Cambria" panose="02040503050406030204" charset="0"/>
              <a:sym typeface="Times New Roman" panose="02020603050405020304"/>
            </a:endParaRPr>
          </a:p>
          <a:p>
            <a:pPr lvl="0" indent="-457200" algn="l" rtl="0">
              <a:lnSpc>
                <a:spcPct val="120000"/>
              </a:lnSpc>
              <a:spcBef>
                <a:spcPts val="360"/>
              </a:spcBef>
              <a:spcAft>
                <a:spcPts val="0"/>
              </a:spcAft>
              <a:buClr>
                <a:schemeClr val="dk1"/>
              </a:buClr>
              <a:buSzPts val="1800"/>
              <a:buFont typeface="Arial" panose="020B0604020202020204" pitchFamily="34" charset="0"/>
              <a:buChar char="•"/>
            </a:pPr>
            <a:r>
              <a:rPr lang="en-US" sz="2800" dirty="0">
                <a:latin typeface="Cambria" panose="02040503050406030204" charset="0"/>
                <a:ea typeface="Times New Roman" panose="02020603050405020304"/>
                <a:cs typeface="Cambria" panose="02040503050406030204" charset="0"/>
                <a:sym typeface="Times New Roman" panose="02020603050405020304"/>
              </a:rPr>
              <a:t>Motivation</a:t>
            </a:r>
            <a:endParaRPr sz="2800" dirty="0">
              <a:latin typeface="Cambria" panose="02040503050406030204" charset="0"/>
              <a:ea typeface="Times New Roman" panose="02020603050405020304"/>
              <a:cs typeface="Cambria" panose="02040503050406030204" charset="0"/>
              <a:sym typeface="Times New Roman" panose="02020603050405020304"/>
            </a:endParaRPr>
          </a:p>
          <a:p>
            <a:pPr lvl="0" indent="-457200" algn="l" rtl="0">
              <a:lnSpc>
                <a:spcPct val="120000"/>
              </a:lnSpc>
              <a:spcBef>
                <a:spcPts val="360"/>
              </a:spcBef>
              <a:spcAft>
                <a:spcPts val="0"/>
              </a:spcAft>
              <a:buClr>
                <a:schemeClr val="dk1"/>
              </a:buClr>
              <a:buSzPts val="1800"/>
              <a:buFont typeface="Arial" panose="020B0604020202020204" pitchFamily="34" charset="0"/>
              <a:buChar char="•"/>
            </a:pPr>
            <a:r>
              <a:rPr lang="en-US" sz="2800" dirty="0">
                <a:latin typeface="Cambria" panose="02040503050406030204" charset="0"/>
                <a:ea typeface="Times New Roman" panose="02020603050405020304"/>
                <a:cs typeface="Cambria" panose="02040503050406030204" charset="0"/>
                <a:sym typeface="Times New Roman" panose="02020603050405020304"/>
              </a:rPr>
              <a:t>Justification for Project</a:t>
            </a:r>
            <a:endParaRPr sz="2800" dirty="0">
              <a:latin typeface="Cambria" panose="02040503050406030204" charset="0"/>
              <a:ea typeface="Times New Roman" panose="02020603050405020304"/>
              <a:cs typeface="Cambria" panose="02040503050406030204" charset="0"/>
              <a:sym typeface="Times New Roman" panose="02020603050405020304"/>
            </a:endParaRPr>
          </a:p>
          <a:p>
            <a:pPr lvl="0" indent="-457200" algn="l" rtl="0">
              <a:lnSpc>
                <a:spcPct val="120000"/>
              </a:lnSpc>
              <a:spcBef>
                <a:spcPts val="360"/>
              </a:spcBef>
              <a:spcAft>
                <a:spcPts val="0"/>
              </a:spcAft>
              <a:buClr>
                <a:schemeClr val="dk1"/>
              </a:buClr>
              <a:buSzPts val="1800"/>
              <a:buFont typeface="Arial" panose="020B0604020202020204" pitchFamily="34" charset="0"/>
              <a:buChar char="•"/>
            </a:pPr>
            <a:r>
              <a:rPr lang="en-US" sz="2800" dirty="0">
                <a:latin typeface="Cambria" panose="02040503050406030204" charset="0"/>
                <a:ea typeface="Times New Roman" panose="02020603050405020304"/>
                <a:cs typeface="Cambria" panose="02040503050406030204" charset="0"/>
                <a:sym typeface="Times New Roman" panose="02020603050405020304"/>
              </a:rPr>
              <a:t>Objective</a:t>
            </a:r>
            <a:endParaRPr sz="2800" dirty="0">
              <a:latin typeface="Cambria" panose="02040503050406030204" charset="0"/>
              <a:ea typeface="Times New Roman" panose="02020603050405020304"/>
              <a:cs typeface="Cambria" panose="02040503050406030204" charset="0"/>
              <a:sym typeface="Times New Roman" panose="02020603050405020304"/>
            </a:endParaRPr>
          </a:p>
          <a:p>
            <a:pPr lvl="0" indent="-457200" algn="l" rtl="0">
              <a:lnSpc>
                <a:spcPct val="120000"/>
              </a:lnSpc>
              <a:spcBef>
                <a:spcPts val="360"/>
              </a:spcBef>
              <a:spcAft>
                <a:spcPts val="0"/>
              </a:spcAft>
              <a:buClr>
                <a:schemeClr val="dk1"/>
              </a:buClr>
              <a:buSzPts val="1800"/>
              <a:buFont typeface="Arial" panose="020B0604020202020204" pitchFamily="34" charset="0"/>
              <a:buChar char="•"/>
            </a:pPr>
            <a:r>
              <a:rPr lang="en-US" sz="2800" dirty="0">
                <a:latin typeface="Cambria" panose="02040503050406030204" charset="0"/>
                <a:ea typeface="Times New Roman" panose="02020603050405020304"/>
                <a:cs typeface="Cambria" panose="02040503050406030204" charset="0"/>
                <a:sym typeface="Times New Roman" panose="02020603050405020304"/>
              </a:rPr>
              <a:t>Methodology</a:t>
            </a:r>
          </a:p>
          <a:p>
            <a:pPr lvl="0" indent="-457200" algn="l" rtl="0">
              <a:lnSpc>
                <a:spcPct val="120000"/>
              </a:lnSpc>
              <a:spcBef>
                <a:spcPts val="360"/>
              </a:spcBef>
              <a:spcAft>
                <a:spcPts val="0"/>
              </a:spcAft>
              <a:buClr>
                <a:schemeClr val="dk1"/>
              </a:buClr>
              <a:buSzPts val="1800"/>
              <a:buFont typeface="Arial" panose="020B0604020202020204" pitchFamily="34" charset="0"/>
              <a:buChar char="•"/>
            </a:pPr>
            <a:r>
              <a:rPr lang="en-IN" altLang="en-US" sz="2800" dirty="0">
                <a:latin typeface="Cambria" panose="02040503050406030204" charset="0"/>
                <a:ea typeface="Times New Roman" panose="02020603050405020304"/>
                <a:cs typeface="Cambria" panose="02040503050406030204" charset="0"/>
                <a:sym typeface="Times New Roman" panose="02020603050405020304"/>
              </a:rPr>
              <a:t>GUI</a:t>
            </a:r>
          </a:p>
          <a:p>
            <a:pPr lvl="0" indent="-457200" algn="l" rtl="0">
              <a:lnSpc>
                <a:spcPct val="120000"/>
              </a:lnSpc>
              <a:spcBef>
                <a:spcPts val="360"/>
              </a:spcBef>
              <a:spcAft>
                <a:spcPts val="0"/>
              </a:spcAft>
              <a:buClr>
                <a:schemeClr val="dk1"/>
              </a:buClr>
              <a:buSzPts val="1800"/>
              <a:buFont typeface="Arial" panose="020B0604020202020204" pitchFamily="34" charset="0"/>
              <a:buChar char="•"/>
            </a:pPr>
            <a:r>
              <a:rPr lang="en-IN" sz="2800" dirty="0">
                <a:latin typeface="Cambria" panose="02040503050406030204" charset="0"/>
                <a:ea typeface="Times New Roman" panose="02020603050405020304"/>
                <a:cs typeface="Cambria" panose="02040503050406030204" charset="0"/>
                <a:sym typeface="Times New Roman" panose="02020603050405020304"/>
              </a:rPr>
              <a:t>Code snippets</a:t>
            </a:r>
            <a:endParaRPr sz="2800" dirty="0">
              <a:latin typeface="Cambria" panose="02040503050406030204" charset="0"/>
              <a:ea typeface="Times New Roman" panose="02020603050405020304"/>
              <a:cs typeface="Cambria" panose="02040503050406030204" charset="0"/>
              <a:sym typeface="Times New Roman" panose="02020603050405020304"/>
            </a:endParaRPr>
          </a:p>
          <a:p>
            <a:pPr lvl="0" indent="-457200" algn="l" rtl="0">
              <a:lnSpc>
                <a:spcPct val="120000"/>
              </a:lnSpc>
              <a:spcBef>
                <a:spcPts val="360"/>
              </a:spcBef>
              <a:spcAft>
                <a:spcPts val="0"/>
              </a:spcAft>
              <a:buClr>
                <a:schemeClr val="dk1"/>
              </a:buClr>
              <a:buSzPts val="1800"/>
              <a:buFont typeface="Arial" panose="020B0604020202020204" pitchFamily="34" charset="0"/>
              <a:buChar char="•"/>
            </a:pPr>
            <a:r>
              <a:rPr lang="en-US" sz="2800">
                <a:latin typeface="Cambria" panose="02040503050406030204" charset="0"/>
                <a:ea typeface="Times New Roman" panose="02020603050405020304"/>
                <a:cs typeface="Cambria" panose="02040503050406030204" charset="0"/>
                <a:sym typeface="Times New Roman" panose="02020603050405020304"/>
              </a:rPr>
              <a:t>References</a:t>
            </a:r>
            <a:endParaRPr lang="en-US" sz="2800" dirty="0">
              <a:latin typeface="Cambria" panose="02040503050406030204" charset="0"/>
              <a:ea typeface="Times New Roman" panose="02020603050405020304"/>
              <a:cs typeface="Cambria" panose="02040503050406030204" charset="0"/>
              <a:sym typeface="Times New Roman" panose="02020603050405020304"/>
            </a:endParaRPr>
          </a:p>
        </p:txBody>
      </p:sp>
      <p:sp>
        <p:nvSpPr>
          <p:cNvPr id="57" name="Google Shape;57;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g1ac3ef8e758_0_7"/>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Introduction</a:t>
            </a:r>
          </a:p>
        </p:txBody>
      </p:sp>
      <p:sp>
        <p:nvSpPr>
          <p:cNvPr id="77" name="Google Shape;77;g1ac3ef8e758_0_7"/>
          <p:cNvSpPr txBox="1">
            <a:spLocks noGrp="1"/>
          </p:cNvSpPr>
          <p:nvPr>
            <p:ph type="body" idx="1"/>
          </p:nvPr>
        </p:nvSpPr>
        <p:spPr>
          <a:xfrm>
            <a:off x="457200" y="1189355"/>
            <a:ext cx="8229600" cy="5266690"/>
          </a:xfrm>
          <a:prstGeom prst="rect">
            <a:avLst/>
          </a:prstGeom>
          <a:noFill/>
          <a:ln>
            <a:noFill/>
          </a:ln>
        </p:spPr>
        <p:txBody>
          <a:bodyPr spcFirstLastPara="1" wrap="square" lIns="91425" tIns="45700" rIns="91425" bIns="45700" anchor="t" anchorCtr="0">
            <a:noAutofit/>
          </a:bodyPr>
          <a:lstStyle/>
          <a:p>
            <a:pPr marL="457200" lvl="0" indent="-374650" algn="just" rtl="0">
              <a:lnSpc>
                <a:spcPct val="100000"/>
              </a:lnSpc>
              <a:spcBef>
                <a:spcPts val="360"/>
              </a:spcBef>
              <a:spcAft>
                <a:spcPts val="0"/>
              </a:spcAft>
              <a:buSzPts val="2300"/>
              <a:buFont typeface="Arial" panose="020B0604020202020204" pitchFamily="34" charset="0"/>
              <a:buChar char="•"/>
            </a:pPr>
            <a:r>
              <a:rPr lang="en-US" sz="1800" b="1"/>
              <a:t>Objective:</a:t>
            </a:r>
            <a:r>
              <a:rPr lang="en-US" sz="1800"/>
              <a:t> The "Web Scraper" project aims to automate the extraction of text content from web pages, simplifying data retrieval for users.</a:t>
            </a:r>
          </a:p>
          <a:p>
            <a:pPr marL="457200" lvl="0" indent="-374650" algn="just" rtl="0">
              <a:lnSpc>
                <a:spcPct val="100000"/>
              </a:lnSpc>
              <a:spcBef>
                <a:spcPts val="360"/>
              </a:spcBef>
              <a:spcAft>
                <a:spcPts val="0"/>
              </a:spcAft>
              <a:buSzPts val="2300"/>
              <a:buFont typeface="Arial" panose="020B0604020202020204" pitchFamily="34" charset="0"/>
              <a:buChar char="•"/>
            </a:pPr>
            <a:endParaRPr lang="en-US" sz="1800"/>
          </a:p>
          <a:p>
            <a:pPr marL="457200" lvl="0" indent="-374650" algn="just" rtl="0">
              <a:lnSpc>
                <a:spcPct val="100000"/>
              </a:lnSpc>
              <a:spcBef>
                <a:spcPts val="360"/>
              </a:spcBef>
              <a:spcAft>
                <a:spcPts val="0"/>
              </a:spcAft>
              <a:buSzPts val="2300"/>
              <a:buFont typeface="Arial" panose="020B0604020202020204" pitchFamily="34" charset="0"/>
              <a:buChar char="•"/>
            </a:pPr>
            <a:r>
              <a:rPr lang="en-US" sz="1800" b="1"/>
              <a:t>Technology Stack:</a:t>
            </a:r>
            <a:r>
              <a:rPr lang="en-US" sz="1800"/>
              <a:t> It leverages Python for backend logic, Flask for web routing and handling, HTML for structured frontend design, and Tailwind CSS for responsive and modern styling.</a:t>
            </a:r>
          </a:p>
          <a:p>
            <a:pPr marL="457200" lvl="0" indent="-374650" algn="just" rtl="0">
              <a:lnSpc>
                <a:spcPct val="100000"/>
              </a:lnSpc>
              <a:spcBef>
                <a:spcPts val="360"/>
              </a:spcBef>
              <a:spcAft>
                <a:spcPts val="0"/>
              </a:spcAft>
              <a:buSzPts val="2300"/>
              <a:buFont typeface="Arial" panose="020B0604020202020204" pitchFamily="34" charset="0"/>
              <a:buChar char="•"/>
            </a:pPr>
            <a:endParaRPr lang="en-US" sz="1800"/>
          </a:p>
          <a:p>
            <a:pPr marL="457200" lvl="0" indent="-374650" algn="just" rtl="0">
              <a:lnSpc>
                <a:spcPct val="100000"/>
              </a:lnSpc>
              <a:spcBef>
                <a:spcPts val="360"/>
              </a:spcBef>
              <a:spcAft>
                <a:spcPts val="0"/>
              </a:spcAft>
              <a:buSzPts val="2300"/>
              <a:buFont typeface="Arial" panose="020B0604020202020204" pitchFamily="34" charset="0"/>
              <a:buChar char="•"/>
            </a:pPr>
            <a:r>
              <a:rPr lang="en-US" sz="1800" b="1"/>
              <a:t>Input Parameters:</a:t>
            </a:r>
            <a:r>
              <a:rPr lang="en-US" sz="1800"/>
              <a:t> Users provide the URL of the target website and specify a tag name to indicate the content they want to extract.</a:t>
            </a:r>
          </a:p>
          <a:p>
            <a:pPr marL="457200" lvl="0" indent="-374650" algn="just" rtl="0">
              <a:lnSpc>
                <a:spcPct val="100000"/>
              </a:lnSpc>
              <a:spcBef>
                <a:spcPts val="360"/>
              </a:spcBef>
              <a:spcAft>
                <a:spcPts val="0"/>
              </a:spcAft>
              <a:buSzPts val="2300"/>
              <a:buFont typeface="Arial" panose="020B0604020202020204" pitchFamily="34" charset="0"/>
              <a:buChar char="•"/>
            </a:pPr>
            <a:endParaRPr lang="en-US" sz="1800"/>
          </a:p>
          <a:p>
            <a:pPr marL="457200" lvl="0" indent="-374650" algn="just" rtl="0">
              <a:lnSpc>
                <a:spcPct val="100000"/>
              </a:lnSpc>
              <a:spcBef>
                <a:spcPts val="360"/>
              </a:spcBef>
              <a:spcAft>
                <a:spcPts val="0"/>
              </a:spcAft>
              <a:buSzPts val="2300"/>
              <a:buFont typeface="Arial" panose="020B0604020202020204" pitchFamily="34" charset="0"/>
              <a:buChar char="•"/>
            </a:pPr>
            <a:r>
              <a:rPr lang="en-US" sz="1800" b="1"/>
              <a:t>Data Display:</a:t>
            </a:r>
            <a:r>
              <a:rPr lang="en-US" sz="1800"/>
              <a:t> Upon processing, the Web Scraper displays all text content within the specified tag on the website, offering a streamlined view of relevant information.</a:t>
            </a:r>
          </a:p>
          <a:p>
            <a:pPr marL="457200" lvl="0" indent="-374650" algn="just" rtl="0">
              <a:lnSpc>
                <a:spcPct val="100000"/>
              </a:lnSpc>
              <a:spcBef>
                <a:spcPts val="360"/>
              </a:spcBef>
              <a:spcAft>
                <a:spcPts val="0"/>
              </a:spcAft>
              <a:buSzPts val="2300"/>
              <a:buFont typeface="Arial" panose="020B0604020202020204" pitchFamily="34" charset="0"/>
              <a:buChar char="•"/>
            </a:pPr>
            <a:endParaRPr lang="en-US" sz="1800"/>
          </a:p>
          <a:p>
            <a:pPr marL="457200" lvl="0" indent="-374650" algn="just" rtl="0">
              <a:lnSpc>
                <a:spcPct val="100000"/>
              </a:lnSpc>
              <a:spcBef>
                <a:spcPts val="360"/>
              </a:spcBef>
              <a:spcAft>
                <a:spcPts val="0"/>
              </a:spcAft>
              <a:buSzPts val="2300"/>
              <a:buFont typeface="Arial" panose="020B0604020202020204" pitchFamily="34" charset="0"/>
              <a:buChar char="•"/>
            </a:pPr>
            <a:r>
              <a:rPr lang="en-US" sz="1800" b="1"/>
              <a:t>User Experience: </a:t>
            </a:r>
            <a:r>
              <a:rPr lang="en-US" sz="1800"/>
              <a:t>With its intuitive interface and efficient scraping functionality, the project enhances user productivity by providing quick access to desired web data.	</a:t>
            </a:r>
            <a:endParaRPr sz="1800"/>
          </a:p>
          <a:p>
            <a:pPr marL="457200" lvl="0" indent="0" algn="just" rtl="0">
              <a:lnSpc>
                <a:spcPct val="100000"/>
              </a:lnSpc>
              <a:spcBef>
                <a:spcPts val="360"/>
              </a:spcBef>
              <a:spcAft>
                <a:spcPts val="0"/>
              </a:spcAft>
              <a:buSzPts val="1800"/>
              <a:buNone/>
            </a:pPr>
            <a:endParaRPr sz="1800"/>
          </a:p>
        </p:txBody>
      </p:sp>
      <p:sp>
        <p:nvSpPr>
          <p:cNvPr id="78" name="Google Shape;78;g1ac3ef8e758_0_7"/>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2" name="Picture 1" descr="11754571_4827600"/>
          <p:cNvPicPr>
            <a:picLocks noChangeAspect="1"/>
          </p:cNvPicPr>
          <p:nvPr/>
        </p:nvPicPr>
        <p:blipFill>
          <a:blip r:embed="rId3"/>
          <a:stretch>
            <a:fillRect/>
          </a:stretch>
        </p:blipFill>
        <p:spPr>
          <a:xfrm>
            <a:off x="4642485" y="988695"/>
            <a:ext cx="4501515" cy="4501515"/>
          </a:xfrm>
          <a:prstGeom prst="rect">
            <a:avLst/>
          </a:prstGeom>
        </p:spPr>
      </p:pic>
      <p:sp>
        <p:nvSpPr>
          <p:cNvPr id="101" name="Google Shape;101;g1bc1b1f46d0_1_10"/>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Problem Statement</a:t>
            </a:r>
          </a:p>
        </p:txBody>
      </p:sp>
      <p:sp>
        <p:nvSpPr>
          <p:cNvPr id="102" name="Google Shape;102;g1bc1b1f46d0_1_10"/>
          <p:cNvSpPr txBox="1">
            <a:spLocks noGrp="1"/>
          </p:cNvSpPr>
          <p:nvPr>
            <p:ph type="body" idx="1"/>
          </p:nvPr>
        </p:nvSpPr>
        <p:spPr>
          <a:xfrm>
            <a:off x="412750" y="1767840"/>
            <a:ext cx="4311015" cy="3571240"/>
          </a:xfrm>
          <a:prstGeom prst="rect">
            <a:avLst/>
          </a:prstGeom>
          <a:noFill/>
          <a:ln>
            <a:noFill/>
          </a:ln>
        </p:spPr>
        <p:txBody>
          <a:bodyPr spcFirstLastPara="1" wrap="square" lIns="91425" tIns="45700" rIns="91425" bIns="45700" anchor="t" anchorCtr="0">
            <a:noAutofit/>
          </a:bodyPr>
          <a:lstStyle/>
          <a:p>
            <a:pPr marL="0" lvl="0" indent="0" algn="just" rtl="0">
              <a:lnSpc>
                <a:spcPct val="120000"/>
              </a:lnSpc>
              <a:spcBef>
                <a:spcPts val="360"/>
              </a:spcBef>
              <a:spcAft>
                <a:spcPts val="0"/>
              </a:spcAft>
              <a:buSzPts val="1800"/>
              <a:buNone/>
            </a:pPr>
            <a:r>
              <a:rPr sz="2200"/>
              <a:t>Develop a web application that allows users to input a website URL and a tag name. The application should extract and display all text content within the specified tag on the website. This project aims to automate data extraction from web pages for user convenience.</a:t>
            </a:r>
          </a:p>
        </p:txBody>
      </p:sp>
      <p:sp>
        <p:nvSpPr>
          <p:cNvPr id="103" name="Google Shape;103;g1bc1b1f46d0_1_10"/>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1ac3ef8e758_0_24"/>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Motivation	</a:t>
            </a:r>
          </a:p>
        </p:txBody>
      </p:sp>
      <p:sp>
        <p:nvSpPr>
          <p:cNvPr id="85" name="Google Shape;85;g1ac3ef8e758_0_24"/>
          <p:cNvSpPr txBox="1">
            <a:spLocks noGrp="1"/>
          </p:cNvSpPr>
          <p:nvPr>
            <p:ph type="body" idx="1"/>
          </p:nvPr>
        </p:nvSpPr>
        <p:spPr>
          <a:xfrm>
            <a:off x="457200" y="1881505"/>
            <a:ext cx="8229600" cy="3746500"/>
          </a:xfrm>
          <a:prstGeom prst="rect">
            <a:avLst/>
          </a:prstGeom>
          <a:noFill/>
          <a:ln>
            <a:noFill/>
          </a:ln>
        </p:spPr>
        <p:txBody>
          <a:bodyPr spcFirstLastPara="1" wrap="square" lIns="91425" tIns="45700" rIns="91425" bIns="45700" anchor="t" anchorCtr="0">
            <a:noAutofit/>
          </a:bodyPr>
          <a:lstStyle/>
          <a:p>
            <a:pPr marL="412750" lvl="0" algn="just" rtl="0">
              <a:lnSpc>
                <a:spcPct val="100000"/>
              </a:lnSpc>
              <a:spcBef>
                <a:spcPts val="360"/>
              </a:spcBef>
              <a:spcAft>
                <a:spcPts val="0"/>
              </a:spcAft>
              <a:buSzPts val="2500"/>
              <a:buFont typeface="Arial" panose="020B0604020202020204" pitchFamily="34" charset="0"/>
              <a:buChar char="•"/>
            </a:pPr>
            <a:r>
              <a:rPr lang="en-US" sz="2800"/>
              <a:t>Save time by automating the process of extracting text content from websites.</a:t>
            </a:r>
          </a:p>
          <a:p>
            <a:pPr marL="69850" lvl="0" indent="0" algn="just" rtl="0">
              <a:lnSpc>
                <a:spcPct val="100000"/>
              </a:lnSpc>
              <a:spcBef>
                <a:spcPts val="360"/>
              </a:spcBef>
              <a:spcAft>
                <a:spcPts val="0"/>
              </a:spcAft>
              <a:buSzPts val="2500"/>
              <a:buFont typeface="Arial" panose="020B0604020202020204" pitchFamily="34" charset="0"/>
              <a:buNone/>
            </a:pPr>
            <a:endParaRPr lang="en-US" sz="2800"/>
          </a:p>
          <a:p>
            <a:pPr marL="412750" lvl="0" algn="just" rtl="0">
              <a:lnSpc>
                <a:spcPct val="100000"/>
              </a:lnSpc>
              <a:spcBef>
                <a:spcPts val="360"/>
              </a:spcBef>
              <a:spcAft>
                <a:spcPts val="0"/>
              </a:spcAft>
              <a:buSzPts val="2500"/>
              <a:buFont typeface="Arial" panose="020B0604020202020204" pitchFamily="34" charset="0"/>
              <a:buChar char="•"/>
            </a:pPr>
            <a:r>
              <a:rPr lang="en-US" sz="2800"/>
              <a:t>Improve data accessibility by providing a tool for targeted information extraction.</a:t>
            </a:r>
          </a:p>
          <a:p>
            <a:pPr marL="69850" lvl="0" indent="0" algn="just" rtl="0">
              <a:lnSpc>
                <a:spcPct val="100000"/>
              </a:lnSpc>
              <a:spcBef>
                <a:spcPts val="360"/>
              </a:spcBef>
              <a:spcAft>
                <a:spcPts val="0"/>
              </a:spcAft>
              <a:buSzPts val="2500"/>
              <a:buFont typeface="Arial" panose="020B0604020202020204" pitchFamily="34" charset="0"/>
              <a:buNone/>
            </a:pPr>
            <a:endParaRPr lang="en-US" sz="2800"/>
          </a:p>
          <a:p>
            <a:pPr marL="412750" lvl="0" algn="just" rtl="0">
              <a:lnSpc>
                <a:spcPct val="100000"/>
              </a:lnSpc>
              <a:spcBef>
                <a:spcPts val="360"/>
              </a:spcBef>
              <a:spcAft>
                <a:spcPts val="0"/>
              </a:spcAft>
              <a:buSzPts val="2500"/>
              <a:buFont typeface="Arial" panose="020B0604020202020204" pitchFamily="34" charset="0"/>
              <a:buChar char="•"/>
            </a:pPr>
            <a:r>
              <a:rPr lang="en-US" sz="2800"/>
              <a:t>Enhance productivity by streamlining data retrieval tasks and enabling efficient utilization of web data.</a:t>
            </a:r>
          </a:p>
        </p:txBody>
      </p:sp>
      <p:sp>
        <p:nvSpPr>
          <p:cNvPr id="86" name="Google Shape;86;g1ac3ef8e758_0_24"/>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g1ac3ef8e758_0_31"/>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Justification for Project	</a:t>
            </a:r>
          </a:p>
        </p:txBody>
      </p:sp>
      <p:sp>
        <p:nvSpPr>
          <p:cNvPr id="93" name="Google Shape;93;g1ac3ef8e758_0_31"/>
          <p:cNvSpPr txBox="1">
            <a:spLocks noGrp="1"/>
          </p:cNvSpPr>
          <p:nvPr>
            <p:ph type="body" idx="1"/>
          </p:nvPr>
        </p:nvSpPr>
        <p:spPr>
          <a:xfrm>
            <a:off x="457200" y="1291590"/>
            <a:ext cx="8229600" cy="4867275"/>
          </a:xfrm>
          <a:prstGeom prst="rect">
            <a:avLst/>
          </a:prstGeom>
          <a:noFill/>
          <a:ln>
            <a:noFill/>
          </a:ln>
        </p:spPr>
        <p:txBody>
          <a:bodyPr spcFirstLastPara="1" wrap="square" lIns="91425" tIns="45700" rIns="91425" bIns="45700" anchor="t" anchorCtr="0">
            <a:noAutofit/>
          </a:bodyPr>
          <a:lstStyle/>
          <a:p>
            <a:pPr marL="508000" lvl="0" indent="-457200" algn="just" rtl="0">
              <a:lnSpc>
                <a:spcPct val="100000"/>
              </a:lnSpc>
              <a:spcBef>
                <a:spcPts val="360"/>
              </a:spcBef>
              <a:spcAft>
                <a:spcPts val="0"/>
              </a:spcAft>
              <a:buSzPts val="2800"/>
              <a:buFont typeface="Arial" panose="020B0604020202020204" pitchFamily="34" charset="0"/>
              <a:buChar char="•"/>
            </a:pPr>
            <a:r>
              <a:rPr lang="en-US" sz="2400"/>
              <a:t>Provide efficient automation for extracting text content from websites, saving time and effort.</a:t>
            </a:r>
          </a:p>
          <a:p>
            <a:pPr marL="50800" lvl="0" indent="0" algn="just" rtl="0">
              <a:lnSpc>
                <a:spcPct val="100000"/>
              </a:lnSpc>
              <a:spcBef>
                <a:spcPts val="360"/>
              </a:spcBef>
              <a:spcAft>
                <a:spcPts val="0"/>
              </a:spcAft>
              <a:buSzPts val="2800"/>
              <a:buFont typeface="Arial" panose="020B0604020202020204" pitchFamily="34" charset="0"/>
              <a:buNone/>
            </a:pPr>
            <a:endParaRPr lang="en-US" sz="2400"/>
          </a:p>
          <a:p>
            <a:pPr marL="508000" lvl="0" indent="-457200" algn="just" rtl="0">
              <a:lnSpc>
                <a:spcPct val="100000"/>
              </a:lnSpc>
              <a:spcBef>
                <a:spcPts val="360"/>
              </a:spcBef>
              <a:spcAft>
                <a:spcPts val="0"/>
              </a:spcAft>
              <a:buSzPts val="2800"/>
              <a:buFont typeface="Arial" panose="020B0604020202020204" pitchFamily="34" charset="0"/>
              <a:buChar char="•"/>
            </a:pPr>
            <a:r>
              <a:rPr lang="en-US" sz="2400"/>
              <a:t>Facilitate targeted information retrieval, enhancing data accessibility for users.</a:t>
            </a:r>
          </a:p>
          <a:p>
            <a:pPr marL="50800" lvl="0" indent="0" algn="just" rtl="0">
              <a:lnSpc>
                <a:spcPct val="100000"/>
              </a:lnSpc>
              <a:spcBef>
                <a:spcPts val="360"/>
              </a:spcBef>
              <a:spcAft>
                <a:spcPts val="0"/>
              </a:spcAft>
              <a:buSzPts val="2800"/>
              <a:buFont typeface="Arial" panose="020B0604020202020204" pitchFamily="34" charset="0"/>
              <a:buNone/>
            </a:pPr>
            <a:endParaRPr lang="en-US" sz="2400"/>
          </a:p>
          <a:p>
            <a:pPr marL="508000" lvl="0" indent="-457200" algn="just" rtl="0">
              <a:lnSpc>
                <a:spcPct val="100000"/>
              </a:lnSpc>
              <a:spcBef>
                <a:spcPts val="360"/>
              </a:spcBef>
              <a:spcAft>
                <a:spcPts val="0"/>
              </a:spcAft>
              <a:buSzPts val="2800"/>
              <a:buFont typeface="Arial" panose="020B0604020202020204" pitchFamily="34" charset="0"/>
              <a:buChar char="•"/>
            </a:pPr>
            <a:r>
              <a:rPr lang="en-US" sz="2400"/>
              <a:t>Streamline data extraction tasks, leading to improved productivity and utilization of web data for various purposes.</a:t>
            </a:r>
          </a:p>
          <a:p>
            <a:pPr marL="50800" lvl="0" indent="0" algn="just" rtl="0">
              <a:lnSpc>
                <a:spcPct val="100000"/>
              </a:lnSpc>
              <a:spcBef>
                <a:spcPts val="360"/>
              </a:spcBef>
              <a:spcAft>
                <a:spcPts val="0"/>
              </a:spcAft>
              <a:buSzPts val="2800"/>
              <a:buFont typeface="Arial" panose="020B0604020202020204" pitchFamily="34" charset="0"/>
              <a:buNone/>
            </a:pPr>
            <a:endParaRPr lang="en-US" sz="2400"/>
          </a:p>
          <a:p>
            <a:pPr marL="508000" lvl="0" indent="-457200" algn="just" rtl="0">
              <a:lnSpc>
                <a:spcPct val="100000"/>
              </a:lnSpc>
              <a:spcBef>
                <a:spcPts val="360"/>
              </a:spcBef>
              <a:spcAft>
                <a:spcPts val="0"/>
              </a:spcAft>
              <a:buSzPts val="2800"/>
              <a:buFont typeface="Arial" panose="020B0604020202020204" pitchFamily="34" charset="0"/>
              <a:buChar char="•"/>
            </a:pPr>
            <a:r>
              <a:rPr lang="en-US" sz="2400"/>
              <a:t>Enable users to gather specific data from multiple websites quickly and accurately, contributing to informed decision-making and analysis.</a:t>
            </a:r>
          </a:p>
          <a:p>
            <a:pPr marL="800100" lvl="0" algn="just" rtl="0">
              <a:lnSpc>
                <a:spcPct val="100000"/>
              </a:lnSpc>
              <a:spcBef>
                <a:spcPts val="360"/>
              </a:spcBef>
              <a:spcAft>
                <a:spcPts val="0"/>
              </a:spcAft>
              <a:buSzPts val="1800"/>
              <a:buFont typeface="Arial" panose="020B0604020202020204" pitchFamily="34" charset="0"/>
              <a:buChar char="•"/>
            </a:pPr>
            <a:endParaRPr sz="1900"/>
          </a:p>
          <a:p>
            <a:pPr lvl="0" indent="-457200" algn="just" rtl="0">
              <a:lnSpc>
                <a:spcPct val="100000"/>
              </a:lnSpc>
              <a:spcBef>
                <a:spcPts val="360"/>
              </a:spcBef>
              <a:spcAft>
                <a:spcPts val="0"/>
              </a:spcAft>
              <a:buSzPts val="1800"/>
              <a:buFont typeface="Arial" panose="020B0604020202020204" pitchFamily="34" charset="0"/>
              <a:buChar char="•"/>
            </a:pPr>
            <a:endParaRPr sz="1900"/>
          </a:p>
        </p:txBody>
      </p:sp>
      <p:sp>
        <p:nvSpPr>
          <p:cNvPr id="94" name="Google Shape;94;g1ac3ef8e758_0_31"/>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6</a:t>
            </a:fld>
            <a:endParaRPr lang="en-US"/>
          </a:p>
        </p:txBody>
      </p:sp>
      <p:sp>
        <p:nvSpPr>
          <p:cNvPr id="95" name="Google Shape;95;g1ac3ef8e758_0_31"/>
          <p:cNvSpPr txBox="1"/>
          <p:nvPr/>
        </p:nvSpPr>
        <p:spPr>
          <a:xfrm>
            <a:off x="-2637000" y="2583000"/>
            <a:ext cx="2637000" cy="4002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Calibri" panose="020F0502020204030204"/>
              <a:buAutoNum type="arabicPeriod"/>
            </a:pPr>
            <a:endParaRPr sz="14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g1bc1b1f46d0_1_17"/>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Objective</a:t>
            </a:r>
          </a:p>
        </p:txBody>
      </p:sp>
      <p:sp>
        <p:nvSpPr>
          <p:cNvPr id="111" name="Google Shape;111;g1bc1b1f46d0_1_17"/>
          <p:cNvSpPr txBox="1">
            <a:spLocks noGrp="1"/>
          </p:cNvSpPr>
          <p:nvPr>
            <p:ph type="body" idx="1"/>
          </p:nvPr>
        </p:nvSpPr>
        <p:spPr>
          <a:xfrm>
            <a:off x="457200" y="1313815"/>
            <a:ext cx="8229600" cy="4589145"/>
          </a:xfrm>
          <a:prstGeom prst="rect">
            <a:avLst/>
          </a:prstGeom>
          <a:noFill/>
          <a:ln>
            <a:noFill/>
          </a:ln>
        </p:spPr>
        <p:txBody>
          <a:bodyPr spcFirstLastPara="1" wrap="square" lIns="91425" tIns="45700" rIns="91425" bIns="45700" anchor="t" anchorCtr="0">
            <a:noAutofit/>
          </a:bodyPr>
          <a:lstStyle/>
          <a:p>
            <a:pPr lvl="0" indent="-457200" algn="just" rtl="0">
              <a:lnSpc>
                <a:spcPct val="100000"/>
              </a:lnSpc>
              <a:spcBef>
                <a:spcPts val="360"/>
              </a:spcBef>
              <a:spcAft>
                <a:spcPts val="0"/>
              </a:spcAft>
              <a:buSzPts val="1800"/>
            </a:pPr>
            <a:r>
              <a:rPr lang="en-US" sz="2400"/>
              <a:t>Develop a user-friendly web application.</a:t>
            </a:r>
          </a:p>
          <a:p>
            <a:pPr lvl="0" indent="-457200" algn="just" rtl="0">
              <a:lnSpc>
                <a:spcPct val="100000"/>
              </a:lnSpc>
              <a:spcBef>
                <a:spcPts val="360"/>
              </a:spcBef>
              <a:spcAft>
                <a:spcPts val="0"/>
              </a:spcAft>
              <a:buSzPts val="1800"/>
            </a:pPr>
            <a:endParaRPr lang="en-US" sz="2400"/>
          </a:p>
          <a:p>
            <a:pPr lvl="0" indent="-457200" algn="just" rtl="0">
              <a:lnSpc>
                <a:spcPct val="100000"/>
              </a:lnSpc>
              <a:spcBef>
                <a:spcPts val="360"/>
              </a:spcBef>
              <a:spcAft>
                <a:spcPts val="0"/>
              </a:spcAft>
              <a:buSzPts val="1800"/>
            </a:pPr>
            <a:r>
              <a:rPr lang="en-US" sz="2400"/>
              <a:t>Allow users to input a website URL and a tag name.</a:t>
            </a:r>
          </a:p>
          <a:p>
            <a:pPr marL="0" lvl="0" indent="0" algn="just" rtl="0">
              <a:lnSpc>
                <a:spcPct val="100000"/>
              </a:lnSpc>
              <a:spcBef>
                <a:spcPts val="360"/>
              </a:spcBef>
              <a:spcAft>
                <a:spcPts val="0"/>
              </a:spcAft>
              <a:buSzPts val="1800"/>
              <a:buNone/>
            </a:pPr>
            <a:endParaRPr lang="en-US" sz="2400"/>
          </a:p>
          <a:p>
            <a:pPr lvl="0" indent="-457200" algn="just" rtl="0">
              <a:lnSpc>
                <a:spcPct val="100000"/>
              </a:lnSpc>
              <a:spcBef>
                <a:spcPts val="360"/>
              </a:spcBef>
              <a:spcAft>
                <a:spcPts val="0"/>
              </a:spcAft>
              <a:buSzPts val="1800"/>
            </a:pPr>
            <a:r>
              <a:rPr lang="en-US" sz="2400"/>
              <a:t>Extract all text content within the specified tag on the website.</a:t>
            </a:r>
          </a:p>
          <a:p>
            <a:pPr marL="0" lvl="0" indent="0" algn="just" rtl="0">
              <a:lnSpc>
                <a:spcPct val="100000"/>
              </a:lnSpc>
              <a:spcBef>
                <a:spcPts val="360"/>
              </a:spcBef>
              <a:spcAft>
                <a:spcPts val="0"/>
              </a:spcAft>
              <a:buSzPts val="1800"/>
              <a:buNone/>
            </a:pPr>
            <a:endParaRPr lang="en-US" sz="2400"/>
          </a:p>
          <a:p>
            <a:pPr lvl="0" indent="-457200" algn="just" rtl="0">
              <a:lnSpc>
                <a:spcPct val="100000"/>
              </a:lnSpc>
              <a:spcBef>
                <a:spcPts val="360"/>
              </a:spcBef>
              <a:spcAft>
                <a:spcPts val="0"/>
              </a:spcAft>
              <a:buSzPts val="1800"/>
            </a:pPr>
            <a:r>
              <a:rPr lang="en-US" sz="2400"/>
              <a:t>Streamline the process of data extraction from web pages.</a:t>
            </a:r>
          </a:p>
          <a:p>
            <a:pPr marL="0" lvl="0" indent="0" algn="just" rtl="0">
              <a:lnSpc>
                <a:spcPct val="100000"/>
              </a:lnSpc>
              <a:spcBef>
                <a:spcPts val="360"/>
              </a:spcBef>
              <a:spcAft>
                <a:spcPts val="0"/>
              </a:spcAft>
              <a:buSzPts val="1800"/>
              <a:buNone/>
            </a:pPr>
            <a:endParaRPr lang="en-US" sz="2400"/>
          </a:p>
          <a:p>
            <a:pPr lvl="0" indent="-457200" algn="just" rtl="0">
              <a:lnSpc>
                <a:spcPct val="100000"/>
              </a:lnSpc>
              <a:spcBef>
                <a:spcPts val="360"/>
              </a:spcBef>
              <a:spcAft>
                <a:spcPts val="0"/>
              </a:spcAft>
              <a:buSzPts val="1800"/>
            </a:pPr>
            <a:r>
              <a:rPr lang="en-US" sz="2400"/>
              <a:t>Provide users with a convenient tool for accessing relevant information quickly and efficiently.</a:t>
            </a:r>
          </a:p>
        </p:txBody>
      </p:sp>
      <p:sp>
        <p:nvSpPr>
          <p:cNvPr id="112" name="Google Shape;112;g1bc1b1f46d0_1_17"/>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g1ac3ef8e758_0_38"/>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Methodology</a:t>
            </a:r>
          </a:p>
        </p:txBody>
      </p:sp>
      <p:sp>
        <p:nvSpPr>
          <p:cNvPr id="119" name="Google Shape;119;g1ac3ef8e758_0_38"/>
          <p:cNvSpPr txBox="1">
            <a:spLocks noGrp="1"/>
          </p:cNvSpPr>
          <p:nvPr>
            <p:ph type="body" idx="1"/>
          </p:nvPr>
        </p:nvSpPr>
        <p:spPr>
          <a:xfrm>
            <a:off x="457200" y="1275715"/>
            <a:ext cx="8229600" cy="4948555"/>
          </a:xfrm>
          <a:prstGeom prst="rect">
            <a:avLst/>
          </a:prstGeom>
          <a:noFill/>
          <a:ln>
            <a:noFill/>
          </a:ln>
        </p:spPr>
        <p:txBody>
          <a:bodyPr spcFirstLastPara="1" wrap="square" lIns="91425" tIns="45700" rIns="91425" bIns="45700" anchor="t" anchorCtr="0">
            <a:noAutofit/>
          </a:bodyPr>
          <a:lstStyle/>
          <a:p>
            <a:pPr lvl="0" algn="just" rtl="0">
              <a:lnSpc>
                <a:spcPct val="100000"/>
              </a:lnSpc>
              <a:spcBef>
                <a:spcPts val="360"/>
              </a:spcBef>
              <a:spcAft>
                <a:spcPts val="0"/>
              </a:spcAft>
              <a:buSzPts val="1800"/>
              <a:buFont typeface="Arial" panose="020B0604020202020204" pitchFamily="34" charset="0"/>
              <a:buChar char="•"/>
            </a:pPr>
            <a:r>
              <a:rPr lang="en-US" sz="2400"/>
              <a:t>Analyze project requirements and select appropriate technologies.</a:t>
            </a:r>
          </a:p>
          <a:p>
            <a:pPr lvl="0" algn="just" rtl="0">
              <a:lnSpc>
                <a:spcPct val="100000"/>
              </a:lnSpc>
              <a:spcBef>
                <a:spcPts val="360"/>
              </a:spcBef>
              <a:spcAft>
                <a:spcPts val="0"/>
              </a:spcAft>
              <a:buSzPts val="1800"/>
              <a:buFont typeface="Arial" panose="020B0604020202020204" pitchFamily="34" charset="0"/>
              <a:buChar char="•"/>
            </a:pPr>
            <a:endParaRPr lang="en-US" sz="2400"/>
          </a:p>
          <a:p>
            <a:pPr lvl="0" algn="just" rtl="0">
              <a:lnSpc>
                <a:spcPct val="100000"/>
              </a:lnSpc>
              <a:spcBef>
                <a:spcPts val="360"/>
              </a:spcBef>
              <a:spcAft>
                <a:spcPts val="0"/>
              </a:spcAft>
              <a:buSzPts val="1800"/>
              <a:buFont typeface="Arial" panose="020B0604020202020204" pitchFamily="34" charset="0"/>
              <a:buChar char="•"/>
            </a:pPr>
            <a:r>
              <a:rPr lang="en-US" sz="2400"/>
              <a:t>Develop backend functionalities using Python and Flask for user input handling and data extraction.</a:t>
            </a:r>
          </a:p>
          <a:p>
            <a:pPr lvl="0" algn="just" rtl="0">
              <a:lnSpc>
                <a:spcPct val="100000"/>
              </a:lnSpc>
              <a:spcBef>
                <a:spcPts val="360"/>
              </a:spcBef>
              <a:spcAft>
                <a:spcPts val="0"/>
              </a:spcAft>
              <a:buSzPts val="1800"/>
              <a:buFont typeface="Arial" panose="020B0604020202020204" pitchFamily="34" charset="0"/>
              <a:buChar char="•"/>
            </a:pPr>
            <a:endParaRPr lang="en-US" sz="2400"/>
          </a:p>
          <a:p>
            <a:pPr lvl="0" algn="just" rtl="0">
              <a:lnSpc>
                <a:spcPct val="100000"/>
              </a:lnSpc>
              <a:spcBef>
                <a:spcPts val="360"/>
              </a:spcBef>
              <a:spcAft>
                <a:spcPts val="0"/>
              </a:spcAft>
              <a:buSzPts val="1800"/>
              <a:buFont typeface="Arial" panose="020B0604020202020204" pitchFamily="34" charset="0"/>
              <a:buChar char="•"/>
            </a:pPr>
            <a:r>
              <a:rPr lang="en-US" sz="2400"/>
              <a:t>Design and implement frontend using HTML and Tailwind CSS for user interface and styling.</a:t>
            </a:r>
          </a:p>
          <a:p>
            <a:pPr lvl="0" algn="just" rtl="0">
              <a:lnSpc>
                <a:spcPct val="100000"/>
              </a:lnSpc>
              <a:spcBef>
                <a:spcPts val="360"/>
              </a:spcBef>
              <a:spcAft>
                <a:spcPts val="0"/>
              </a:spcAft>
              <a:buSzPts val="1800"/>
              <a:buFont typeface="Arial" panose="020B0604020202020204" pitchFamily="34" charset="0"/>
              <a:buChar char="•"/>
            </a:pPr>
            <a:endParaRPr lang="en-US" sz="2400"/>
          </a:p>
          <a:p>
            <a:pPr lvl="0" algn="just" rtl="0">
              <a:lnSpc>
                <a:spcPct val="100000"/>
              </a:lnSpc>
              <a:spcBef>
                <a:spcPts val="360"/>
              </a:spcBef>
              <a:spcAft>
                <a:spcPts val="0"/>
              </a:spcAft>
              <a:buSzPts val="1800"/>
              <a:buFont typeface="Arial" panose="020B0604020202020204" pitchFamily="34" charset="0"/>
              <a:buChar char="•"/>
            </a:pPr>
            <a:r>
              <a:rPr lang="en-US" sz="2400"/>
              <a:t>Test the application for functionality and usability.</a:t>
            </a:r>
            <a:br>
              <a:rPr lang="en-US" sz="2400"/>
            </a:br>
            <a:endParaRPr lang="en-US" sz="2400"/>
          </a:p>
          <a:p>
            <a:pPr lvl="0" algn="just" rtl="0">
              <a:lnSpc>
                <a:spcPct val="100000"/>
              </a:lnSpc>
              <a:spcBef>
                <a:spcPts val="360"/>
              </a:spcBef>
              <a:spcAft>
                <a:spcPts val="0"/>
              </a:spcAft>
              <a:buSzPts val="1800"/>
              <a:buFont typeface="Arial" panose="020B0604020202020204" pitchFamily="34" charset="0"/>
              <a:buChar char="•"/>
            </a:pPr>
            <a:r>
              <a:rPr lang="en-US" sz="2400"/>
              <a:t>Deploy the completed application for user access.</a:t>
            </a:r>
          </a:p>
        </p:txBody>
      </p:sp>
      <p:sp>
        <p:nvSpPr>
          <p:cNvPr id="120" name="Google Shape;120;g1ac3ef8e758_0_38"/>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altLang="en-US"/>
              <a:t>Input Page</a:t>
            </a:r>
          </a:p>
        </p:txBody>
      </p:sp>
      <p:pic>
        <p:nvPicPr>
          <p:cNvPr id="4" name="Picture 3" descr="Screenshot 2024-03-20 at 9.33.10 AM"/>
          <p:cNvPicPr>
            <a:picLocks noChangeAspect="1"/>
          </p:cNvPicPr>
          <p:nvPr/>
        </p:nvPicPr>
        <p:blipFill>
          <a:blip r:embed="rId2"/>
          <a:stretch>
            <a:fillRect/>
          </a:stretch>
        </p:blipFill>
        <p:spPr>
          <a:xfrm>
            <a:off x="973455" y="882015"/>
            <a:ext cx="7101840" cy="2748915"/>
          </a:xfrm>
          <a:prstGeom prst="rect">
            <a:avLst/>
          </a:prstGeom>
        </p:spPr>
      </p:pic>
      <p:pic>
        <p:nvPicPr>
          <p:cNvPr id="6" name="Picture 5" descr="Screenshot 2024-03-20 at 9.33.26 AM"/>
          <p:cNvPicPr>
            <a:picLocks noChangeAspect="1"/>
          </p:cNvPicPr>
          <p:nvPr/>
        </p:nvPicPr>
        <p:blipFill>
          <a:blip r:embed="rId3"/>
          <a:stretch>
            <a:fillRect/>
          </a:stretch>
        </p:blipFill>
        <p:spPr>
          <a:xfrm>
            <a:off x="972820" y="3636010"/>
            <a:ext cx="7101840" cy="30346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84C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542</Words>
  <Application>Microsoft Macintosh PowerPoint</Application>
  <PresentationFormat>On-screen Show (4:3)</PresentationFormat>
  <Paragraphs>106</Paragraphs>
  <Slides>16</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Cambria</vt:lpstr>
      <vt:lpstr>Times New Roman</vt:lpstr>
      <vt:lpstr>Office Theme</vt:lpstr>
      <vt:lpstr>PowerPoint Presentation</vt:lpstr>
      <vt:lpstr>Outline</vt:lpstr>
      <vt:lpstr>Introduction</vt:lpstr>
      <vt:lpstr>Problem Statement</vt:lpstr>
      <vt:lpstr>Motivation </vt:lpstr>
      <vt:lpstr>Justification for Project </vt:lpstr>
      <vt:lpstr>Objective</vt:lpstr>
      <vt:lpstr>Methodology</vt:lpstr>
      <vt:lpstr>Input Page</vt:lpstr>
      <vt:lpstr>Display Page</vt:lpstr>
      <vt:lpstr>Code Snippets</vt:lpstr>
      <vt:lpstr>Code snippet</vt:lpstr>
      <vt:lpstr>Code snippet</vt:lpstr>
      <vt:lpstr>Code snippet</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Kanwar Marzara</cp:lastModifiedBy>
  <cp:revision>7</cp:revision>
  <dcterms:created xsi:type="dcterms:W3CDTF">2024-03-20T04:05:37Z</dcterms:created>
  <dcterms:modified xsi:type="dcterms:W3CDTF">2024-03-20T04:07:58Z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7819691D33324DBAB9BBC0AEC0E25D52_13</vt:lpwstr>
  </property>
  <property fmtid="{D5CDD505-2E9C-101B-9397-08002B2CF9AE}" pid="3" name="KSOProductBuildVer">
    <vt:lpwstr>1033-5.6.0.8082</vt:lpwstr>
  </property>
</Properties>
</file>